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diagrams/layout1.xml" ContentType="application/vnd.openxmlformats-officedocument.drawingml.diagram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Default Extension="emf" ContentType="image/x-emf"/>
  <Override PartName="/ppt/notesSlides/notesSlide17.xml" ContentType="application/vnd.openxmlformats-officedocument.presentationml.notesSlide+xml"/>
  <Override PartName="/ppt/diagrams/quickStyle1.xml" ContentType="application/vnd.openxmlformats-officedocument.drawingml.diagramStyle+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700" r:id="rId1"/>
  </p:sldMasterIdLst>
  <p:notesMasterIdLst>
    <p:notesMasterId r:id="rId30"/>
  </p:notesMasterIdLst>
  <p:handoutMasterIdLst>
    <p:handoutMasterId r:id="rId31"/>
  </p:handoutMasterIdLst>
  <p:sldIdLst>
    <p:sldId id="256" r:id="rId2"/>
    <p:sldId id="257" r:id="rId3"/>
    <p:sldId id="266" r:id="rId4"/>
    <p:sldId id="332" r:id="rId5"/>
    <p:sldId id="267" r:id="rId6"/>
    <p:sldId id="305" r:id="rId7"/>
    <p:sldId id="307" r:id="rId8"/>
    <p:sldId id="315" r:id="rId9"/>
    <p:sldId id="323" r:id="rId10"/>
    <p:sldId id="333" r:id="rId11"/>
    <p:sldId id="317" r:id="rId12"/>
    <p:sldId id="331" r:id="rId13"/>
    <p:sldId id="330" r:id="rId14"/>
    <p:sldId id="312" r:id="rId15"/>
    <p:sldId id="313" r:id="rId16"/>
    <p:sldId id="314" r:id="rId17"/>
    <p:sldId id="306" r:id="rId18"/>
    <p:sldId id="308" r:id="rId19"/>
    <p:sldId id="320" r:id="rId20"/>
    <p:sldId id="328" r:id="rId21"/>
    <p:sldId id="309" r:id="rId22"/>
    <p:sldId id="318" r:id="rId23"/>
    <p:sldId id="319" r:id="rId24"/>
    <p:sldId id="326" r:id="rId25"/>
    <p:sldId id="329" r:id="rId26"/>
    <p:sldId id="327" r:id="rId27"/>
    <p:sldId id="321" r:id="rId28"/>
    <p:sldId id="322" r:id="rId29"/>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itchFamily="-107" charset="0"/>
        <a:ea typeface="ＭＳ Ｐゴシック" pitchFamily="-107" charset="-128"/>
        <a:cs typeface="ＭＳ Ｐゴシック" pitchFamily="-107" charset="-128"/>
      </a:defRPr>
    </a:lvl1pPr>
    <a:lvl2pPr marL="457200" algn="l" rtl="0" eaLnBrk="0" fontAlgn="base" hangingPunct="0">
      <a:spcBef>
        <a:spcPct val="0"/>
      </a:spcBef>
      <a:spcAft>
        <a:spcPct val="0"/>
      </a:spcAft>
      <a:defRPr sz="2400" kern="1200">
        <a:solidFill>
          <a:schemeClr val="tx1"/>
        </a:solidFill>
        <a:latin typeface="Arial" pitchFamily="-107" charset="0"/>
        <a:ea typeface="ＭＳ Ｐゴシック" pitchFamily="-107" charset="-128"/>
        <a:cs typeface="ＭＳ Ｐゴシック" pitchFamily="-107" charset="-128"/>
      </a:defRPr>
    </a:lvl2pPr>
    <a:lvl3pPr marL="914400" algn="l" rtl="0" eaLnBrk="0" fontAlgn="base" hangingPunct="0">
      <a:spcBef>
        <a:spcPct val="0"/>
      </a:spcBef>
      <a:spcAft>
        <a:spcPct val="0"/>
      </a:spcAft>
      <a:defRPr sz="2400" kern="1200">
        <a:solidFill>
          <a:schemeClr val="tx1"/>
        </a:solidFill>
        <a:latin typeface="Arial" pitchFamily="-107" charset="0"/>
        <a:ea typeface="ＭＳ Ｐゴシック" pitchFamily="-107" charset="-128"/>
        <a:cs typeface="ＭＳ Ｐゴシック" pitchFamily="-107" charset="-128"/>
      </a:defRPr>
    </a:lvl3pPr>
    <a:lvl4pPr marL="1371600" algn="l" rtl="0" eaLnBrk="0" fontAlgn="base" hangingPunct="0">
      <a:spcBef>
        <a:spcPct val="0"/>
      </a:spcBef>
      <a:spcAft>
        <a:spcPct val="0"/>
      </a:spcAft>
      <a:defRPr sz="2400" kern="1200">
        <a:solidFill>
          <a:schemeClr val="tx1"/>
        </a:solidFill>
        <a:latin typeface="Arial" pitchFamily="-107" charset="0"/>
        <a:ea typeface="ＭＳ Ｐゴシック" pitchFamily="-107" charset="-128"/>
        <a:cs typeface="ＭＳ Ｐゴシック" pitchFamily="-107" charset="-128"/>
      </a:defRPr>
    </a:lvl4pPr>
    <a:lvl5pPr marL="1828800" algn="l" rtl="0" eaLnBrk="0" fontAlgn="base" hangingPunct="0">
      <a:spcBef>
        <a:spcPct val="0"/>
      </a:spcBef>
      <a:spcAft>
        <a:spcPct val="0"/>
      </a:spcAft>
      <a:defRPr sz="2400" kern="1200">
        <a:solidFill>
          <a:schemeClr val="tx1"/>
        </a:solidFill>
        <a:latin typeface="Arial" pitchFamily="-107" charset="0"/>
        <a:ea typeface="ＭＳ Ｐゴシック" pitchFamily="-107" charset="-128"/>
        <a:cs typeface="ＭＳ Ｐゴシック" pitchFamily="-107" charset="-128"/>
      </a:defRPr>
    </a:lvl5pPr>
    <a:lvl6pPr marL="2286000" algn="l" defTabSz="457200" rtl="0" eaLnBrk="1" latinLnBrk="0" hangingPunct="1">
      <a:defRPr sz="2400" kern="1200">
        <a:solidFill>
          <a:schemeClr val="tx1"/>
        </a:solidFill>
        <a:latin typeface="Arial" pitchFamily="-107" charset="0"/>
        <a:ea typeface="ＭＳ Ｐゴシック" pitchFamily="-107" charset="-128"/>
        <a:cs typeface="ＭＳ Ｐゴシック" pitchFamily="-107" charset="-128"/>
      </a:defRPr>
    </a:lvl6pPr>
    <a:lvl7pPr marL="2743200" algn="l" defTabSz="457200" rtl="0" eaLnBrk="1" latinLnBrk="0" hangingPunct="1">
      <a:defRPr sz="2400" kern="1200">
        <a:solidFill>
          <a:schemeClr val="tx1"/>
        </a:solidFill>
        <a:latin typeface="Arial" pitchFamily="-107" charset="0"/>
        <a:ea typeface="ＭＳ Ｐゴシック" pitchFamily="-107" charset="-128"/>
        <a:cs typeface="ＭＳ Ｐゴシック" pitchFamily="-107" charset="-128"/>
      </a:defRPr>
    </a:lvl7pPr>
    <a:lvl8pPr marL="3200400" algn="l" defTabSz="457200" rtl="0" eaLnBrk="1" latinLnBrk="0" hangingPunct="1">
      <a:defRPr sz="2400" kern="1200">
        <a:solidFill>
          <a:schemeClr val="tx1"/>
        </a:solidFill>
        <a:latin typeface="Arial" pitchFamily="-107" charset="0"/>
        <a:ea typeface="ＭＳ Ｐゴシック" pitchFamily="-107" charset="-128"/>
        <a:cs typeface="ＭＳ Ｐゴシック" pitchFamily="-107" charset="-128"/>
      </a:defRPr>
    </a:lvl8pPr>
    <a:lvl9pPr marL="3657600" algn="l" defTabSz="457200" rtl="0" eaLnBrk="1" latinLnBrk="0" hangingPunct="1">
      <a:defRPr sz="2400" kern="1200">
        <a:solidFill>
          <a:schemeClr val="tx1"/>
        </a:solidFill>
        <a:latin typeface="Arial" pitchFamily="-107" charset="0"/>
        <a:ea typeface="ＭＳ Ｐゴシック" pitchFamily="-107" charset="-128"/>
        <a:cs typeface="ＭＳ Ｐゴシック" pitchFamily="-107"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66"/>
    <a:srgbClr val="000000"/>
    <a:srgbClr val="64696C"/>
    <a:srgbClr val="0D35FF"/>
    <a:srgbClr val="636463"/>
    <a:srgbClr val="008040"/>
    <a:srgbClr val="32FA66"/>
    <a:srgbClr val="3A0000"/>
    <a:srgbClr val="470000"/>
    <a:srgbClr val="930035"/>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3089" autoAdjust="0"/>
    <p:restoredTop sz="78356" autoAdjust="0"/>
  </p:normalViewPr>
  <p:slideViewPr>
    <p:cSldViewPr snapToGrid="0">
      <p:cViewPr varScale="1">
        <p:scale>
          <a:sx n="90" d="100"/>
          <a:sy n="90" d="100"/>
        </p:scale>
        <p:origin x="-2172" y="-114"/>
      </p:cViewPr>
      <p:guideLst>
        <p:guide orient="horz" pos="4271"/>
        <p:guide pos="3354"/>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60" d="100"/>
          <a:sy n="60" d="100"/>
        </p:scale>
        <p:origin x="-2490" y="-78"/>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2B7EAE-93E1-9A4F-95B7-20FD66F98466}" type="doc">
      <dgm:prSet loTypeId="urn:microsoft.com/office/officeart/2005/8/layout/process1" loCatId="" qsTypeId="urn:microsoft.com/office/officeart/2005/8/quickstyle/simple4" qsCatId="simple" csTypeId="urn:microsoft.com/office/officeart/2005/8/colors/accent1_2" csCatId="accent1" phldr="1"/>
      <dgm:spPr/>
      <dgm:t>
        <a:bodyPr/>
        <a:lstStyle/>
        <a:p>
          <a:endParaRPr lang="en-US"/>
        </a:p>
      </dgm:t>
    </dgm:pt>
    <dgm:pt modelId="{D9C66AF6-08ED-D442-AA22-890548847445}">
      <dgm:prSet phldrT="[Text]" custT="1"/>
      <dgm:spPr>
        <a:solidFill>
          <a:srgbClr val="72B536"/>
        </a:solidFill>
      </dgm:spPr>
      <dgm:t>
        <a:bodyPr/>
        <a:lstStyle/>
        <a:p>
          <a:pPr>
            <a:lnSpc>
              <a:spcPct val="100000"/>
            </a:lnSpc>
            <a:spcBef>
              <a:spcPts val="600"/>
            </a:spcBef>
            <a:spcAft>
              <a:spcPts val="600"/>
            </a:spcAft>
          </a:pPr>
          <a:r>
            <a:rPr lang="en-US" sz="2400" dirty="0" smtClean="0"/>
            <a:t>K Computer: 10 Petaflop </a:t>
          </a:r>
        </a:p>
        <a:p>
          <a:pPr>
            <a:lnSpc>
              <a:spcPct val="100000"/>
            </a:lnSpc>
            <a:spcBef>
              <a:spcPts val="600"/>
            </a:spcBef>
            <a:spcAft>
              <a:spcPts val="600"/>
            </a:spcAft>
          </a:pPr>
          <a:r>
            <a:rPr lang="en-US" sz="2400" dirty="0" smtClean="0"/>
            <a:t>in </a:t>
          </a:r>
        </a:p>
        <a:p>
          <a:pPr>
            <a:lnSpc>
              <a:spcPct val="100000"/>
            </a:lnSpc>
            <a:spcBef>
              <a:spcPts val="600"/>
            </a:spcBef>
            <a:spcAft>
              <a:spcPts val="600"/>
            </a:spcAft>
          </a:pPr>
          <a:r>
            <a:rPr lang="en-US" sz="2400" dirty="0" smtClean="0"/>
            <a:t>12 MW</a:t>
          </a:r>
          <a:endParaRPr lang="en-US" sz="2400" dirty="0"/>
        </a:p>
      </dgm:t>
    </dgm:pt>
    <dgm:pt modelId="{EF6E7AA0-01C7-BA4B-882D-A36708E36A3A}" type="parTrans" cxnId="{FE2ED1B7-EACD-0F4D-AB66-93FD577207DE}">
      <dgm:prSet/>
      <dgm:spPr/>
      <dgm:t>
        <a:bodyPr/>
        <a:lstStyle/>
        <a:p>
          <a:endParaRPr lang="en-US"/>
        </a:p>
      </dgm:t>
    </dgm:pt>
    <dgm:pt modelId="{F41797DB-064F-4B4B-A1BE-23DFCACAF520}" type="sibTrans" cxnId="{FE2ED1B7-EACD-0F4D-AB66-93FD577207DE}">
      <dgm:prSet/>
      <dgm:spPr/>
      <dgm:t>
        <a:bodyPr/>
        <a:lstStyle/>
        <a:p>
          <a:endParaRPr lang="en-US"/>
        </a:p>
      </dgm:t>
    </dgm:pt>
    <dgm:pt modelId="{4D1D643A-C898-7A46-9B98-71F6655EAA0F}">
      <dgm:prSet custT="1"/>
      <dgm:spPr>
        <a:solidFill>
          <a:schemeClr val="accent2"/>
        </a:solidFill>
      </dgm:spPr>
      <dgm:t>
        <a:bodyPr/>
        <a:lstStyle/>
        <a:p>
          <a:r>
            <a:rPr lang="en-US" sz="2400" dirty="0" smtClean="0"/>
            <a:t>Magic?!</a:t>
          </a:r>
          <a:endParaRPr lang="en-US" sz="2400" dirty="0"/>
        </a:p>
      </dgm:t>
    </dgm:pt>
    <dgm:pt modelId="{BEC4A33A-A52D-7549-9319-A15ABD6AAAD8}" type="parTrans" cxnId="{22C12BDD-5110-2D4A-BF04-C9CDD22896F8}">
      <dgm:prSet/>
      <dgm:spPr/>
      <dgm:t>
        <a:bodyPr/>
        <a:lstStyle/>
        <a:p>
          <a:endParaRPr lang="en-US"/>
        </a:p>
      </dgm:t>
    </dgm:pt>
    <dgm:pt modelId="{3E28B61B-2A4F-6F41-89F1-2C680BEBE480}" type="sibTrans" cxnId="{22C12BDD-5110-2D4A-BF04-C9CDD22896F8}">
      <dgm:prSet/>
      <dgm:spPr/>
      <dgm:t>
        <a:bodyPr/>
        <a:lstStyle/>
        <a:p>
          <a:endParaRPr lang="en-US"/>
        </a:p>
      </dgm:t>
    </dgm:pt>
    <dgm:pt modelId="{DFECC241-FEB3-7E48-8E7B-719CD8894B05}">
      <dgm:prSet custT="1"/>
      <dgm:spPr>
        <a:solidFill>
          <a:srgbClr val="72B536"/>
        </a:solidFill>
      </dgm:spPr>
      <dgm:t>
        <a:bodyPr/>
        <a:lstStyle/>
        <a:p>
          <a:pPr>
            <a:lnSpc>
              <a:spcPct val="100000"/>
            </a:lnSpc>
            <a:spcBef>
              <a:spcPts val="600"/>
            </a:spcBef>
            <a:spcAft>
              <a:spcPts val="600"/>
            </a:spcAft>
          </a:pPr>
          <a:r>
            <a:rPr lang="en-US" sz="2400" dirty="0" smtClean="0"/>
            <a:t>Exaflop System:</a:t>
          </a:r>
        </a:p>
        <a:p>
          <a:pPr>
            <a:lnSpc>
              <a:spcPct val="100000"/>
            </a:lnSpc>
            <a:spcBef>
              <a:spcPts val="600"/>
            </a:spcBef>
            <a:spcAft>
              <a:spcPts val="600"/>
            </a:spcAft>
          </a:pPr>
          <a:r>
            <a:rPr lang="en-US" sz="2400" dirty="0" smtClean="0"/>
            <a:t>1000 Petaflop </a:t>
          </a:r>
        </a:p>
        <a:p>
          <a:pPr>
            <a:lnSpc>
              <a:spcPct val="100000"/>
            </a:lnSpc>
            <a:spcBef>
              <a:spcPts val="600"/>
            </a:spcBef>
            <a:spcAft>
              <a:spcPts val="600"/>
            </a:spcAft>
          </a:pPr>
          <a:r>
            <a:rPr lang="en-US" sz="2400" dirty="0" smtClean="0"/>
            <a:t>in</a:t>
          </a:r>
        </a:p>
        <a:p>
          <a:pPr>
            <a:lnSpc>
              <a:spcPct val="100000"/>
            </a:lnSpc>
            <a:spcBef>
              <a:spcPts val="600"/>
            </a:spcBef>
            <a:spcAft>
              <a:spcPts val="600"/>
            </a:spcAft>
          </a:pPr>
          <a:r>
            <a:rPr lang="en-US" sz="2400" dirty="0" smtClean="0"/>
            <a:t>20 MW</a:t>
          </a:r>
          <a:endParaRPr lang="en-US" sz="2400" dirty="0"/>
        </a:p>
      </dgm:t>
    </dgm:pt>
    <dgm:pt modelId="{7BAEFF8B-B0A4-EE41-8D53-8A5E1A7F1437}" type="parTrans" cxnId="{33C08EC0-5EB8-8C49-9DE5-4DB7CAF35A64}">
      <dgm:prSet/>
      <dgm:spPr/>
      <dgm:t>
        <a:bodyPr/>
        <a:lstStyle/>
        <a:p>
          <a:endParaRPr lang="en-US"/>
        </a:p>
      </dgm:t>
    </dgm:pt>
    <dgm:pt modelId="{0FF451A9-CF35-9A40-B22A-C69A5D575399}" type="sibTrans" cxnId="{33C08EC0-5EB8-8C49-9DE5-4DB7CAF35A64}">
      <dgm:prSet/>
      <dgm:spPr/>
      <dgm:t>
        <a:bodyPr/>
        <a:lstStyle/>
        <a:p>
          <a:endParaRPr lang="en-US"/>
        </a:p>
      </dgm:t>
    </dgm:pt>
    <dgm:pt modelId="{CA1C3ED7-69EE-4B49-8DBB-AAB8FC2D1889}" type="pres">
      <dgm:prSet presAssocID="{3B2B7EAE-93E1-9A4F-95B7-20FD66F98466}" presName="Name0" presStyleCnt="0">
        <dgm:presLayoutVars>
          <dgm:dir/>
          <dgm:resizeHandles val="exact"/>
        </dgm:presLayoutVars>
      </dgm:prSet>
      <dgm:spPr/>
      <dgm:t>
        <a:bodyPr/>
        <a:lstStyle/>
        <a:p>
          <a:endParaRPr lang="en-US"/>
        </a:p>
      </dgm:t>
    </dgm:pt>
    <dgm:pt modelId="{38AA0796-E7B4-C74F-9071-91C90261CFC8}" type="pres">
      <dgm:prSet presAssocID="{D9C66AF6-08ED-D442-AA22-890548847445}" presName="node" presStyleLbl="node1" presStyleIdx="0" presStyleCnt="3">
        <dgm:presLayoutVars>
          <dgm:bulletEnabled val="1"/>
        </dgm:presLayoutVars>
      </dgm:prSet>
      <dgm:spPr/>
      <dgm:t>
        <a:bodyPr/>
        <a:lstStyle/>
        <a:p>
          <a:endParaRPr lang="en-US"/>
        </a:p>
      </dgm:t>
    </dgm:pt>
    <dgm:pt modelId="{2A36BE28-ED32-E048-BC9E-6C4CF0ADB5A4}" type="pres">
      <dgm:prSet presAssocID="{F41797DB-064F-4B4B-A1BE-23DFCACAF520}" presName="sibTrans" presStyleLbl="sibTrans2D1" presStyleIdx="0" presStyleCnt="2"/>
      <dgm:spPr/>
      <dgm:t>
        <a:bodyPr/>
        <a:lstStyle/>
        <a:p>
          <a:endParaRPr lang="en-US"/>
        </a:p>
      </dgm:t>
    </dgm:pt>
    <dgm:pt modelId="{32DD3373-8155-8540-9EDE-8CEAA886C7FA}" type="pres">
      <dgm:prSet presAssocID="{F41797DB-064F-4B4B-A1BE-23DFCACAF520}" presName="connectorText" presStyleLbl="sibTrans2D1" presStyleIdx="0" presStyleCnt="2"/>
      <dgm:spPr/>
      <dgm:t>
        <a:bodyPr/>
        <a:lstStyle/>
        <a:p>
          <a:endParaRPr lang="en-US"/>
        </a:p>
      </dgm:t>
    </dgm:pt>
    <dgm:pt modelId="{FC291A56-5C25-6D42-B8C9-3A8443A1CF40}" type="pres">
      <dgm:prSet presAssocID="{4D1D643A-C898-7A46-9B98-71F6655EAA0F}" presName="node" presStyleLbl="node1" presStyleIdx="1" presStyleCnt="3">
        <dgm:presLayoutVars>
          <dgm:bulletEnabled val="1"/>
        </dgm:presLayoutVars>
      </dgm:prSet>
      <dgm:spPr/>
      <dgm:t>
        <a:bodyPr/>
        <a:lstStyle/>
        <a:p>
          <a:endParaRPr lang="en-US"/>
        </a:p>
      </dgm:t>
    </dgm:pt>
    <dgm:pt modelId="{8BF5F367-31C8-7845-B9F9-ACC42D9D1E0F}" type="pres">
      <dgm:prSet presAssocID="{3E28B61B-2A4F-6F41-89F1-2C680BEBE480}" presName="sibTrans" presStyleLbl="sibTrans2D1" presStyleIdx="1" presStyleCnt="2"/>
      <dgm:spPr/>
      <dgm:t>
        <a:bodyPr/>
        <a:lstStyle/>
        <a:p>
          <a:endParaRPr lang="en-US"/>
        </a:p>
      </dgm:t>
    </dgm:pt>
    <dgm:pt modelId="{6C45F76C-438E-8946-8A92-5771F14A6B6C}" type="pres">
      <dgm:prSet presAssocID="{3E28B61B-2A4F-6F41-89F1-2C680BEBE480}" presName="connectorText" presStyleLbl="sibTrans2D1" presStyleIdx="1" presStyleCnt="2"/>
      <dgm:spPr/>
      <dgm:t>
        <a:bodyPr/>
        <a:lstStyle/>
        <a:p>
          <a:endParaRPr lang="en-US"/>
        </a:p>
      </dgm:t>
    </dgm:pt>
    <dgm:pt modelId="{28C57E18-08FF-5244-B3B4-8C9132708381}" type="pres">
      <dgm:prSet presAssocID="{DFECC241-FEB3-7E48-8E7B-719CD8894B05}" presName="node" presStyleLbl="node1" presStyleIdx="2" presStyleCnt="3" custScaleX="105397">
        <dgm:presLayoutVars>
          <dgm:bulletEnabled val="1"/>
        </dgm:presLayoutVars>
      </dgm:prSet>
      <dgm:spPr/>
      <dgm:t>
        <a:bodyPr/>
        <a:lstStyle/>
        <a:p>
          <a:endParaRPr lang="en-US"/>
        </a:p>
      </dgm:t>
    </dgm:pt>
  </dgm:ptLst>
  <dgm:cxnLst>
    <dgm:cxn modelId="{75B32684-3FDE-BF47-86B5-41989B74BF59}" type="presOf" srcId="{3E28B61B-2A4F-6F41-89F1-2C680BEBE480}" destId="{8BF5F367-31C8-7845-B9F9-ACC42D9D1E0F}" srcOrd="0" destOrd="0" presId="urn:microsoft.com/office/officeart/2005/8/layout/process1"/>
    <dgm:cxn modelId="{7AADC849-2C12-7448-B573-636925D0EBE9}" type="presOf" srcId="{4D1D643A-C898-7A46-9B98-71F6655EAA0F}" destId="{FC291A56-5C25-6D42-B8C9-3A8443A1CF40}" srcOrd="0" destOrd="0" presId="urn:microsoft.com/office/officeart/2005/8/layout/process1"/>
    <dgm:cxn modelId="{FE2ED1B7-EACD-0F4D-AB66-93FD577207DE}" srcId="{3B2B7EAE-93E1-9A4F-95B7-20FD66F98466}" destId="{D9C66AF6-08ED-D442-AA22-890548847445}" srcOrd="0" destOrd="0" parTransId="{EF6E7AA0-01C7-BA4B-882D-A36708E36A3A}" sibTransId="{F41797DB-064F-4B4B-A1BE-23DFCACAF520}"/>
    <dgm:cxn modelId="{93FE9D61-AE9C-E940-AAD2-6E579255F0D1}" type="presOf" srcId="{3E28B61B-2A4F-6F41-89F1-2C680BEBE480}" destId="{6C45F76C-438E-8946-8A92-5771F14A6B6C}" srcOrd="1" destOrd="0" presId="urn:microsoft.com/office/officeart/2005/8/layout/process1"/>
    <dgm:cxn modelId="{1AF80C7F-C9DF-804E-82E9-A8F67446CD17}" type="presOf" srcId="{DFECC241-FEB3-7E48-8E7B-719CD8894B05}" destId="{28C57E18-08FF-5244-B3B4-8C9132708381}" srcOrd="0" destOrd="0" presId="urn:microsoft.com/office/officeart/2005/8/layout/process1"/>
    <dgm:cxn modelId="{22C12BDD-5110-2D4A-BF04-C9CDD22896F8}" srcId="{3B2B7EAE-93E1-9A4F-95B7-20FD66F98466}" destId="{4D1D643A-C898-7A46-9B98-71F6655EAA0F}" srcOrd="1" destOrd="0" parTransId="{BEC4A33A-A52D-7549-9319-A15ABD6AAAD8}" sibTransId="{3E28B61B-2A4F-6F41-89F1-2C680BEBE480}"/>
    <dgm:cxn modelId="{65460DE8-F84B-8A45-A673-E4C9F2B1A4CA}" type="presOf" srcId="{3B2B7EAE-93E1-9A4F-95B7-20FD66F98466}" destId="{CA1C3ED7-69EE-4B49-8DBB-AAB8FC2D1889}" srcOrd="0" destOrd="0" presId="urn:microsoft.com/office/officeart/2005/8/layout/process1"/>
    <dgm:cxn modelId="{567E87B6-9651-CC4F-8353-772C7652F004}" type="presOf" srcId="{F41797DB-064F-4B4B-A1BE-23DFCACAF520}" destId="{2A36BE28-ED32-E048-BC9E-6C4CF0ADB5A4}" srcOrd="0" destOrd="0" presId="urn:microsoft.com/office/officeart/2005/8/layout/process1"/>
    <dgm:cxn modelId="{33C08EC0-5EB8-8C49-9DE5-4DB7CAF35A64}" srcId="{3B2B7EAE-93E1-9A4F-95B7-20FD66F98466}" destId="{DFECC241-FEB3-7E48-8E7B-719CD8894B05}" srcOrd="2" destOrd="0" parTransId="{7BAEFF8B-B0A4-EE41-8D53-8A5E1A7F1437}" sibTransId="{0FF451A9-CF35-9A40-B22A-C69A5D575399}"/>
    <dgm:cxn modelId="{FD475AEF-9EEE-4D4C-9509-E48BE70DF25C}" type="presOf" srcId="{D9C66AF6-08ED-D442-AA22-890548847445}" destId="{38AA0796-E7B4-C74F-9071-91C90261CFC8}" srcOrd="0" destOrd="0" presId="urn:microsoft.com/office/officeart/2005/8/layout/process1"/>
    <dgm:cxn modelId="{90ECCA8F-F376-E94D-9294-67817CBB7BD4}" type="presOf" srcId="{F41797DB-064F-4B4B-A1BE-23DFCACAF520}" destId="{32DD3373-8155-8540-9EDE-8CEAA886C7FA}" srcOrd="1" destOrd="0" presId="urn:microsoft.com/office/officeart/2005/8/layout/process1"/>
    <dgm:cxn modelId="{BE150BDC-61CE-E54A-8D34-22118D506BFC}" type="presParOf" srcId="{CA1C3ED7-69EE-4B49-8DBB-AAB8FC2D1889}" destId="{38AA0796-E7B4-C74F-9071-91C90261CFC8}" srcOrd="0" destOrd="0" presId="urn:microsoft.com/office/officeart/2005/8/layout/process1"/>
    <dgm:cxn modelId="{771D50C6-5093-C442-B04E-38760D7AC77E}" type="presParOf" srcId="{CA1C3ED7-69EE-4B49-8DBB-AAB8FC2D1889}" destId="{2A36BE28-ED32-E048-BC9E-6C4CF0ADB5A4}" srcOrd="1" destOrd="0" presId="urn:microsoft.com/office/officeart/2005/8/layout/process1"/>
    <dgm:cxn modelId="{511BD97D-E9AA-CB49-8CA2-D100457664C1}" type="presParOf" srcId="{2A36BE28-ED32-E048-BC9E-6C4CF0ADB5A4}" destId="{32DD3373-8155-8540-9EDE-8CEAA886C7FA}" srcOrd="0" destOrd="0" presId="urn:microsoft.com/office/officeart/2005/8/layout/process1"/>
    <dgm:cxn modelId="{39C823D2-3B95-5A4C-92F7-4D38F58F4B93}" type="presParOf" srcId="{CA1C3ED7-69EE-4B49-8DBB-AAB8FC2D1889}" destId="{FC291A56-5C25-6D42-B8C9-3A8443A1CF40}" srcOrd="2" destOrd="0" presId="urn:microsoft.com/office/officeart/2005/8/layout/process1"/>
    <dgm:cxn modelId="{928FDB9F-E7A1-004C-9DCC-8CEE921F66E7}" type="presParOf" srcId="{CA1C3ED7-69EE-4B49-8DBB-AAB8FC2D1889}" destId="{8BF5F367-31C8-7845-B9F9-ACC42D9D1E0F}" srcOrd="3" destOrd="0" presId="urn:microsoft.com/office/officeart/2005/8/layout/process1"/>
    <dgm:cxn modelId="{BE1FF0BB-69EE-B641-972C-D617CC6730BA}" type="presParOf" srcId="{8BF5F367-31C8-7845-B9F9-ACC42D9D1E0F}" destId="{6C45F76C-438E-8946-8A92-5771F14A6B6C}" srcOrd="0" destOrd="0" presId="urn:microsoft.com/office/officeart/2005/8/layout/process1"/>
    <dgm:cxn modelId="{AB90C7BA-F0C3-0B48-AB4B-2533DB373615}" type="presParOf" srcId="{CA1C3ED7-69EE-4B49-8DBB-AAB8FC2D1889}" destId="{28C57E18-08FF-5244-B3B4-8C9132708381}" srcOrd="4" destOrd="0" presId="urn:microsoft.com/office/officeart/2005/8/layout/process1"/>
  </dgm:cxnLst>
  <dgm:bg/>
  <dgm:whole/>
  <dgm:extLst>
    <a:ext uri="http://schemas.microsoft.com/office/drawing/2008/diagram">
      <dsp:dataModelExt xmlns=""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AA0796-E7B4-C74F-9071-91C90261CFC8}">
      <dsp:nvSpPr>
        <dsp:cNvPr id="0" name=""/>
        <dsp:cNvSpPr/>
      </dsp:nvSpPr>
      <dsp:spPr>
        <a:xfrm>
          <a:off x="7113" y="1233316"/>
          <a:ext cx="2131665" cy="2059329"/>
        </a:xfrm>
        <a:prstGeom prst="roundRect">
          <a:avLst>
            <a:gd name="adj" fmla="val 10000"/>
          </a:avLst>
        </a:prstGeom>
        <a:solidFill>
          <a:srgbClr val="72B53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100000"/>
            </a:lnSpc>
            <a:spcBef>
              <a:spcPct val="0"/>
            </a:spcBef>
            <a:spcAft>
              <a:spcPts val="600"/>
            </a:spcAft>
          </a:pPr>
          <a:r>
            <a:rPr lang="en-US" sz="2400" kern="1200" dirty="0" smtClean="0"/>
            <a:t>K Computer: 10 Petaflop </a:t>
          </a:r>
        </a:p>
        <a:p>
          <a:pPr lvl="0" algn="ctr" defTabSz="1066800">
            <a:lnSpc>
              <a:spcPct val="100000"/>
            </a:lnSpc>
            <a:spcBef>
              <a:spcPct val="0"/>
            </a:spcBef>
            <a:spcAft>
              <a:spcPts val="600"/>
            </a:spcAft>
          </a:pPr>
          <a:r>
            <a:rPr lang="en-US" sz="2400" kern="1200" dirty="0" smtClean="0"/>
            <a:t>in </a:t>
          </a:r>
        </a:p>
        <a:p>
          <a:pPr lvl="0" algn="ctr" defTabSz="1066800">
            <a:lnSpc>
              <a:spcPct val="100000"/>
            </a:lnSpc>
            <a:spcBef>
              <a:spcPct val="0"/>
            </a:spcBef>
            <a:spcAft>
              <a:spcPts val="600"/>
            </a:spcAft>
          </a:pPr>
          <a:r>
            <a:rPr lang="en-US" sz="2400" kern="1200" dirty="0" smtClean="0"/>
            <a:t>12 MW</a:t>
          </a:r>
          <a:endParaRPr lang="en-US" sz="2400" kern="1200" dirty="0"/>
        </a:p>
      </dsp:txBody>
      <dsp:txXfrm>
        <a:off x="67429" y="1293632"/>
        <a:ext cx="2011033" cy="1938697"/>
      </dsp:txXfrm>
    </dsp:sp>
    <dsp:sp modelId="{2A36BE28-ED32-E048-BC9E-6C4CF0ADB5A4}">
      <dsp:nvSpPr>
        <dsp:cNvPr id="0" name=""/>
        <dsp:cNvSpPr/>
      </dsp:nvSpPr>
      <dsp:spPr>
        <a:xfrm>
          <a:off x="2351944" y="1998655"/>
          <a:ext cx="451912" cy="528652"/>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2351944" y="2104385"/>
        <a:ext cx="316338" cy="317192"/>
      </dsp:txXfrm>
    </dsp:sp>
    <dsp:sp modelId="{FC291A56-5C25-6D42-B8C9-3A8443A1CF40}">
      <dsp:nvSpPr>
        <dsp:cNvPr id="0" name=""/>
        <dsp:cNvSpPr/>
      </dsp:nvSpPr>
      <dsp:spPr>
        <a:xfrm>
          <a:off x="2991444" y="1233316"/>
          <a:ext cx="2131665" cy="2059329"/>
        </a:xfrm>
        <a:prstGeom prst="roundRect">
          <a:avLst>
            <a:gd name="adj" fmla="val 10000"/>
          </a:avLst>
        </a:prstGeom>
        <a:solidFill>
          <a:schemeClr val="accent2"/>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n-US" sz="2400" kern="1200" dirty="0" smtClean="0"/>
            <a:t>Magic?!</a:t>
          </a:r>
          <a:endParaRPr lang="en-US" sz="2400" kern="1200" dirty="0"/>
        </a:p>
      </dsp:txBody>
      <dsp:txXfrm>
        <a:off x="3051760" y="1293632"/>
        <a:ext cx="2011033" cy="1938697"/>
      </dsp:txXfrm>
    </dsp:sp>
    <dsp:sp modelId="{8BF5F367-31C8-7845-B9F9-ACC42D9D1E0F}">
      <dsp:nvSpPr>
        <dsp:cNvPr id="0" name=""/>
        <dsp:cNvSpPr/>
      </dsp:nvSpPr>
      <dsp:spPr>
        <a:xfrm>
          <a:off x="5336276" y="1998655"/>
          <a:ext cx="451912" cy="528652"/>
        </a:xfrm>
        <a:prstGeom prst="rightArrow">
          <a:avLst>
            <a:gd name="adj1" fmla="val 60000"/>
            <a:gd name="adj2" fmla="val 50000"/>
          </a:avLst>
        </a:prstGeom>
        <a:gradFill rotWithShape="0">
          <a:gsLst>
            <a:gs pos="0">
              <a:schemeClr val="accent1">
                <a:tint val="60000"/>
                <a:hueOff val="0"/>
                <a:satOff val="0"/>
                <a:lumOff val="0"/>
                <a:alphaOff val="0"/>
                <a:tint val="100000"/>
                <a:shade val="100000"/>
                <a:satMod val="130000"/>
              </a:schemeClr>
            </a:gs>
            <a:gs pos="100000">
              <a:schemeClr val="accent1">
                <a:tint val="6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lvl="0" algn="ctr" defTabSz="977900">
            <a:lnSpc>
              <a:spcPct val="90000"/>
            </a:lnSpc>
            <a:spcBef>
              <a:spcPct val="0"/>
            </a:spcBef>
            <a:spcAft>
              <a:spcPct val="35000"/>
            </a:spcAft>
          </a:pPr>
          <a:endParaRPr lang="en-US" sz="2200" kern="1200"/>
        </a:p>
      </dsp:txBody>
      <dsp:txXfrm>
        <a:off x="5336276" y="2104385"/>
        <a:ext cx="316338" cy="317192"/>
      </dsp:txXfrm>
    </dsp:sp>
    <dsp:sp modelId="{28C57E18-08FF-5244-B3B4-8C9132708381}">
      <dsp:nvSpPr>
        <dsp:cNvPr id="0" name=""/>
        <dsp:cNvSpPr/>
      </dsp:nvSpPr>
      <dsp:spPr>
        <a:xfrm>
          <a:off x="5975775" y="1233316"/>
          <a:ext cx="2246711" cy="2059329"/>
        </a:xfrm>
        <a:prstGeom prst="roundRect">
          <a:avLst>
            <a:gd name="adj" fmla="val 10000"/>
          </a:avLst>
        </a:prstGeom>
        <a:solidFill>
          <a:srgbClr val="72B536"/>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100000"/>
            </a:lnSpc>
            <a:spcBef>
              <a:spcPct val="0"/>
            </a:spcBef>
            <a:spcAft>
              <a:spcPts val="600"/>
            </a:spcAft>
          </a:pPr>
          <a:r>
            <a:rPr lang="en-US" sz="2400" kern="1200" dirty="0" smtClean="0"/>
            <a:t>Exaflop System:</a:t>
          </a:r>
        </a:p>
        <a:p>
          <a:pPr lvl="0" algn="ctr" defTabSz="1066800">
            <a:lnSpc>
              <a:spcPct val="100000"/>
            </a:lnSpc>
            <a:spcBef>
              <a:spcPct val="0"/>
            </a:spcBef>
            <a:spcAft>
              <a:spcPts val="600"/>
            </a:spcAft>
          </a:pPr>
          <a:r>
            <a:rPr lang="en-US" sz="2400" kern="1200" dirty="0" smtClean="0"/>
            <a:t>1000 Petaflop </a:t>
          </a:r>
        </a:p>
        <a:p>
          <a:pPr lvl="0" algn="ctr" defTabSz="1066800">
            <a:lnSpc>
              <a:spcPct val="100000"/>
            </a:lnSpc>
            <a:spcBef>
              <a:spcPct val="0"/>
            </a:spcBef>
            <a:spcAft>
              <a:spcPts val="600"/>
            </a:spcAft>
          </a:pPr>
          <a:r>
            <a:rPr lang="en-US" sz="2400" kern="1200" dirty="0" smtClean="0"/>
            <a:t>in</a:t>
          </a:r>
        </a:p>
        <a:p>
          <a:pPr lvl="0" algn="ctr" defTabSz="1066800">
            <a:lnSpc>
              <a:spcPct val="100000"/>
            </a:lnSpc>
            <a:spcBef>
              <a:spcPct val="0"/>
            </a:spcBef>
            <a:spcAft>
              <a:spcPts val="600"/>
            </a:spcAft>
          </a:pPr>
          <a:r>
            <a:rPr lang="en-US" sz="2400" kern="1200" dirty="0" smtClean="0"/>
            <a:t>20 MW</a:t>
          </a:r>
          <a:endParaRPr lang="en-US" sz="2400" kern="1200" dirty="0"/>
        </a:p>
      </dsp:txBody>
      <dsp:txXfrm>
        <a:off x="6036091" y="1293632"/>
        <a:ext cx="2126079" cy="1938697"/>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F9DAF32-2842-4570-B6EE-156A42EC701A}" type="datetimeFigureOut">
              <a:rPr lang="en-US" smtClean="0"/>
              <a:pPr/>
              <a:t>6/18/2012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39FBA54-C2C2-4215-95AF-E358A29FEF87}" type="slidenum">
              <a:rPr lang="en-US" smtClean="0"/>
              <a:pPr/>
              <a:t>‹#›</a:t>
            </a:fld>
            <a:endParaRPr lang="en-US"/>
          </a:p>
        </p:txBody>
      </p:sp>
    </p:spTree>
    <p:extLst>
      <p:ext uri="{BB962C8B-B14F-4D97-AF65-F5344CB8AC3E}">
        <p14:creationId xmlns="" xmlns:p14="http://schemas.microsoft.com/office/powerpoint/2010/main" val="1672584348"/>
      </p:ext>
    </p:extLst>
  </p:cSld>
  <p:clrMap bg1="lt1" tx1="dk1" bg2="lt2" tx2="dk2" accent1="accent1" accent2="accent2" accent3="accent3" accent4="accent4" accent5="accent5" accent6="accent6" hlink="hlink" folHlink="folHlink"/>
  <p:hf hdr="0" ftr="0" dt="0"/>
</p:handoutMaster>
</file>

<file path=ppt/media/image1.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atin typeface="Arial" pitchFamily="-65" charset="0"/>
                <a:ea typeface="ＭＳ Ｐゴシック" pitchFamily="-65" charset="-128"/>
                <a:cs typeface="ＭＳ Ｐゴシック" pitchFamily="-65" charset="-128"/>
              </a:defRPr>
            </a:lvl1pPr>
          </a:lstStyle>
          <a:p>
            <a:pPr>
              <a:defRPr/>
            </a:pPr>
            <a:endParaRPr lang="en-US"/>
          </a:p>
        </p:txBody>
      </p:sp>
      <p:sp>
        <p:nvSpPr>
          <p:cNvPr id="614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atin typeface="Arial" pitchFamily="-65" charset="0"/>
                <a:ea typeface="ＭＳ Ｐゴシック" pitchFamily="-65" charset="-128"/>
                <a:cs typeface="ＭＳ Ｐゴシック" pitchFamily="-65" charset="-128"/>
              </a:defRPr>
            </a:lvl1pPr>
          </a:lstStyle>
          <a:p>
            <a:pPr>
              <a:defRPr/>
            </a:pPr>
            <a:endParaRPr lang="en-US"/>
          </a:p>
        </p:txBody>
      </p:sp>
      <p:sp>
        <p:nvSpPr>
          <p:cNvPr id="1331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atin typeface="Arial" pitchFamily="-65" charset="0"/>
                <a:ea typeface="ＭＳ Ｐゴシック" pitchFamily="-65" charset="-128"/>
                <a:cs typeface="ＭＳ Ｐゴシック" pitchFamily="-65" charset="-128"/>
              </a:defRPr>
            </a:lvl1pPr>
          </a:lstStyle>
          <a:p>
            <a:pPr>
              <a:defRPr/>
            </a:pPr>
            <a:endParaRPr lang="en-US"/>
          </a:p>
        </p:txBody>
      </p:sp>
      <p:sp>
        <p:nvSpPr>
          <p:cNvPr id="615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atin typeface="Arial" pitchFamily="-65" charset="0"/>
                <a:ea typeface="ＭＳ Ｐゴシック" pitchFamily="-65" charset="-128"/>
                <a:cs typeface="ＭＳ Ｐゴシック" pitchFamily="-65" charset="-128"/>
              </a:defRPr>
            </a:lvl1pPr>
          </a:lstStyle>
          <a:p>
            <a:pPr>
              <a:defRPr/>
            </a:pPr>
            <a:fld id="{B05AD298-4C29-6341-ADE1-9ADE4043BDC2}" type="slidenum">
              <a:rPr lang="en-US"/>
              <a:pPr>
                <a:defRPr/>
              </a:pPr>
              <a:t>‹#›</a:t>
            </a:fld>
            <a:endParaRPr lang="en-US"/>
          </a:p>
        </p:txBody>
      </p:sp>
    </p:spTree>
    <p:extLst>
      <p:ext uri="{BB962C8B-B14F-4D97-AF65-F5344CB8AC3E}">
        <p14:creationId xmlns="" xmlns:p14="http://schemas.microsoft.com/office/powerpoint/2010/main" val="3034739075"/>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ＭＳ Ｐゴシック" pitchFamily="-65" charset="-128"/>
      </a:defRPr>
    </a:lvl1pPr>
    <a:lvl2pPr marL="4572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2pPr>
    <a:lvl3pPr marL="9144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3pPr>
    <a:lvl4pPr marL="13716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4pPr>
    <a:lvl5pPr marL="1828800" algn="l" rtl="0" eaLnBrk="0" fontAlgn="base" hangingPunct="0">
      <a:spcBef>
        <a:spcPct val="30000"/>
      </a:spcBef>
      <a:spcAft>
        <a:spcPct val="0"/>
      </a:spcAft>
      <a:defRPr sz="1200" kern="1200">
        <a:solidFill>
          <a:schemeClr val="tx1"/>
        </a:solidFill>
        <a:latin typeface="Arial" pitchFamily="-65" charset="0"/>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Put</a:t>
            </a:r>
            <a:r>
              <a:rPr lang="en-US" baseline="0" dirty="0" smtClean="0"/>
              <a:t> the acknowledgement at the end of the presentation.</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err="1" smtClean="0">
                <a:solidFill>
                  <a:schemeClr val="tx1"/>
                </a:solidFill>
                <a:effectLst/>
                <a:latin typeface="Arial" pitchFamily="-65" charset="0"/>
                <a:ea typeface="ＭＳ Ｐゴシック" pitchFamily="-65" charset="-128"/>
                <a:cs typeface="ＭＳ Ｐゴシック" pitchFamily="-65" charset="-128"/>
              </a:rPr>
              <a:t>erage</a:t>
            </a:r>
            <a:r>
              <a:rPr lang="en-US" sz="1200" kern="1200" dirty="0" smtClean="0">
                <a:solidFill>
                  <a:schemeClr val="tx1"/>
                </a:solidFill>
                <a:effectLst/>
                <a:latin typeface="Arial" pitchFamily="-65" charset="0"/>
                <a:ea typeface="ＭＳ Ｐゴシック" pitchFamily="-65" charset="-128"/>
                <a:cs typeface="ＭＳ Ｐゴシック" pitchFamily="-65" charset="-128"/>
              </a:rPr>
              <a:t>) for CPUs of machines on the Green500 over time. On average, the greenest machines had larger feature size than the rest of the list before last year, but now it seems to be coming out as expected. Even when accounting for the accelerator in a system as the primary processing element, rather than the CPU, the greenest 20 have (on average) a smaller feature size than machines lower down on the list. </a:t>
            </a:r>
            <a:endParaRPr lang="en-US" dirty="0" smtClean="0"/>
          </a:p>
          <a:p>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12</a:t>
            </a:fld>
            <a:endParaRPr lang="en-US"/>
          </a:p>
        </p:txBody>
      </p:sp>
    </p:spTree>
    <p:extLst>
      <p:ext uri="{BB962C8B-B14F-4D97-AF65-F5344CB8AC3E}">
        <p14:creationId xmlns="" xmlns:p14="http://schemas.microsoft.com/office/powerpoint/2010/main" val="10288218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Collaboration</a:t>
            </a:r>
            <a:r>
              <a:rPr lang="en-US" baseline="0" dirty="0" smtClean="0"/>
              <a:t> between Green500, TOP500, Green Grid, and EE HPC Working Group</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13</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Y-axis is GW</a:t>
            </a:r>
          </a:p>
          <a:p>
            <a:r>
              <a:rPr lang="en-US" dirty="0" smtClean="0"/>
              <a:t>10</a:t>
            </a:r>
            <a:r>
              <a:rPr lang="en-US" baseline="30000" dirty="0" smtClean="0"/>
              <a:t>th</a:t>
            </a:r>
            <a:r>
              <a:rPr lang="en-US" dirty="0" smtClean="0"/>
              <a:t> edition of the Green500</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16</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Collaboration</a:t>
            </a:r>
            <a:r>
              <a:rPr lang="en-US" baseline="0" dirty="0" smtClean="0"/>
              <a:t> between Green500, TOP500, Green Grid, and EE HPC Working Group</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17</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18</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Time fraction is</a:t>
            </a:r>
            <a:r>
              <a:rPr lang="en-US" baseline="0" dirty="0" smtClean="0"/>
              <a:t> called out as a result of the shifts in power usage across the run of a benchmark, in this case we’re looking at a plot of the Power utilization of our new </a:t>
            </a:r>
            <a:r>
              <a:rPr lang="en-US" baseline="0" dirty="0" err="1" smtClean="0"/>
              <a:t>HokieSpeed</a:t>
            </a:r>
            <a:r>
              <a:rPr lang="en-US" baseline="0" dirty="0" smtClean="0"/>
              <a:t> supercomputer while running LINPACK.  There are three distinct phases, setup, solve, and teardown, which manifests as a rapid drop from full utilization at the end of the solve phase.</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20</a:t>
            </a:fld>
            <a:endParaRPr lang="en-US"/>
          </a:p>
        </p:txBody>
      </p:sp>
    </p:spTree>
    <p:extLst>
      <p:ext uri="{BB962C8B-B14F-4D97-AF65-F5344CB8AC3E}">
        <p14:creationId xmlns="" xmlns:p14="http://schemas.microsoft.com/office/powerpoint/2010/main" val="2110956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a:t>
            </a:r>
            <a:r>
              <a:rPr lang="en-US" baseline="0" dirty="0" smtClean="0"/>
              <a:t> collaborations have resulted in the release of a simple set of requirements to achieve a certain “level” of measurement, to rate the quality of a measurement.  Notice that this divides the issue into three sections, the time fraction/granularity, machine fraction, and subsystems measured.  The subsystems included do not effect the level of the measurement, but help in identifying anomalies and fairly considering systems with integrated units for interconnect, storage, or cooling which are not normally included.</a:t>
            </a:r>
          </a:p>
          <a:p>
            <a:r>
              <a:rPr lang="en-US" baseline="0" dirty="0" smtClean="0"/>
              <a:t>----- Meeting Notes (2/10/12 15:42) -----</a:t>
            </a:r>
          </a:p>
          <a:p>
            <a:r>
              <a:rPr lang="en-US" baseline="0" dirty="0" smtClean="0"/>
              <a:t>add a slide with QoM for green500 list data</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21</a:t>
            </a:fld>
            <a:endParaRPr lang="en-US"/>
          </a:p>
        </p:txBody>
      </p:sp>
    </p:spTree>
    <p:extLst>
      <p:ext uri="{BB962C8B-B14F-4D97-AF65-F5344CB8AC3E}">
        <p14:creationId xmlns="" xmlns:p14="http://schemas.microsoft.com/office/powerpoint/2010/main" val="38503154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Arial" pitchFamily="-65" charset="0"/>
                <a:ea typeface="ＭＳ Ｐゴシック" pitchFamily="-65" charset="-128"/>
                <a:cs typeface="ＭＳ Ｐゴシック" pitchFamily="-65" charset="-128"/>
              </a:rPr>
              <a:t>@InProceedings{subramaniam-tgi-hppac12,</a:t>
            </a:r>
          </a:p>
          <a:p>
            <a:r>
              <a:rPr lang="en-US" sz="1200" kern="1200" dirty="0" smtClean="0">
                <a:solidFill>
                  <a:schemeClr val="tx1"/>
                </a:solidFill>
                <a:latin typeface="Arial" pitchFamily="-65" charset="0"/>
                <a:ea typeface="ＭＳ Ｐゴシック" pitchFamily="-65" charset="-128"/>
                <a:cs typeface="ＭＳ Ｐゴシック" pitchFamily="-65" charset="-128"/>
              </a:rPr>
              <a:t>author ={</a:t>
            </a:r>
            <a:r>
              <a:rPr lang="en-US" sz="1200" kern="1200" dirty="0" err="1" smtClean="0">
                <a:solidFill>
                  <a:schemeClr val="tx1"/>
                </a:solidFill>
                <a:latin typeface="Arial" pitchFamily="-65" charset="0"/>
                <a:ea typeface="ＭＳ Ｐゴシック" pitchFamily="-65" charset="-128"/>
                <a:cs typeface="ＭＳ Ｐゴシック" pitchFamily="-65" charset="-128"/>
              </a:rPr>
              <a:t>Subramaniam</a:t>
            </a:r>
            <a:r>
              <a:rPr lang="en-US" sz="1200" kern="1200" dirty="0" smtClean="0">
                <a:solidFill>
                  <a:schemeClr val="tx1"/>
                </a:solidFill>
                <a:latin typeface="Arial" pitchFamily="-65" charset="0"/>
                <a:ea typeface="ＭＳ Ｐゴシック" pitchFamily="-65" charset="-128"/>
                <a:cs typeface="ＭＳ Ｐゴシック" pitchFamily="-65" charset="-128"/>
              </a:rPr>
              <a:t>, </a:t>
            </a:r>
            <a:r>
              <a:rPr lang="en-US" sz="1200" kern="1200" dirty="0" err="1" smtClean="0">
                <a:solidFill>
                  <a:schemeClr val="tx1"/>
                </a:solidFill>
                <a:latin typeface="Arial" pitchFamily="-65" charset="0"/>
                <a:ea typeface="ＭＳ Ｐゴシック" pitchFamily="-65" charset="-128"/>
                <a:cs typeface="ＭＳ Ｐゴシック" pitchFamily="-65" charset="-128"/>
              </a:rPr>
              <a:t>Balaji</a:t>
            </a:r>
            <a:r>
              <a:rPr lang="en-US" sz="1200" kern="1200" dirty="0" smtClean="0">
                <a:solidFill>
                  <a:schemeClr val="tx1"/>
                </a:solidFill>
                <a:latin typeface="Arial" pitchFamily="-65" charset="0"/>
                <a:ea typeface="ＭＳ Ｐゴシック" pitchFamily="-65" charset="-128"/>
                <a:cs typeface="ＭＳ Ｐゴシック" pitchFamily="-65" charset="-128"/>
              </a:rPr>
              <a:t> and Feng, Wu-</a:t>
            </a:r>
            <a:r>
              <a:rPr lang="en-US" sz="1200" kern="1200" dirty="0" err="1" smtClean="0">
                <a:solidFill>
                  <a:schemeClr val="tx1"/>
                </a:solidFill>
                <a:latin typeface="Arial" pitchFamily="-65" charset="0"/>
                <a:ea typeface="ＭＳ Ｐゴシック" pitchFamily="-65" charset="-128"/>
                <a:cs typeface="ＭＳ Ｐゴシック" pitchFamily="-65" charset="-128"/>
              </a:rPr>
              <a:t>chun</a:t>
            </a:r>
            <a:r>
              <a:rPr lang="en-US" sz="1200" kern="1200" dirty="0" smtClean="0">
                <a:solidFill>
                  <a:schemeClr val="tx1"/>
                </a:solidFill>
                <a:latin typeface="Arial" pitchFamily="-65" charset="0"/>
                <a:ea typeface="ＭＳ Ｐゴシック" pitchFamily="-65" charset="-128"/>
                <a:cs typeface="ＭＳ Ｐゴシック" pitchFamily="-65" charset="-128"/>
              </a:rPr>
              <a:t>},</a:t>
            </a:r>
          </a:p>
          <a:p>
            <a:r>
              <a:rPr lang="en-US" sz="1200" kern="1200" dirty="0" smtClean="0">
                <a:solidFill>
                  <a:schemeClr val="tx1"/>
                </a:solidFill>
                <a:latin typeface="Arial" pitchFamily="-65" charset="0"/>
                <a:ea typeface="ＭＳ Ｐゴシック" pitchFamily="-65" charset="-128"/>
                <a:cs typeface="ＭＳ Ｐゴシック" pitchFamily="-65" charset="-128"/>
              </a:rPr>
              <a:t>title = "{The Green Index: A Metric for Evaluating System-Wide Energy Efficiency in HPC Systems}",</a:t>
            </a:r>
          </a:p>
          <a:p>
            <a:r>
              <a:rPr lang="en-US" sz="1200" kern="1200" dirty="0" err="1" smtClean="0">
                <a:solidFill>
                  <a:schemeClr val="tx1"/>
                </a:solidFill>
                <a:latin typeface="Arial" pitchFamily="-65" charset="0"/>
                <a:ea typeface="ＭＳ Ｐゴシック" pitchFamily="-65" charset="-128"/>
                <a:cs typeface="ＭＳ Ｐゴシック" pitchFamily="-65" charset="-128"/>
              </a:rPr>
              <a:t>booktitle</a:t>
            </a:r>
            <a:r>
              <a:rPr lang="en-US" sz="1200" kern="1200" dirty="0" smtClean="0">
                <a:solidFill>
                  <a:schemeClr val="tx1"/>
                </a:solidFill>
                <a:latin typeface="Arial" pitchFamily="-65" charset="0"/>
                <a:ea typeface="ＭＳ Ｐゴシック" pitchFamily="-65" charset="-128"/>
                <a:cs typeface="ＭＳ Ｐゴシック" pitchFamily="-65" charset="-128"/>
              </a:rPr>
              <a:t> ={8th IEEE Workshop on High-Performance, Power-Aware Computing (HPPAC)},</a:t>
            </a:r>
          </a:p>
          <a:p>
            <a:r>
              <a:rPr lang="en-US" sz="1200" kern="1200" dirty="0" smtClean="0">
                <a:solidFill>
                  <a:schemeClr val="tx1"/>
                </a:solidFill>
                <a:latin typeface="Arial" pitchFamily="-65" charset="0"/>
                <a:ea typeface="ＭＳ Ｐゴシック" pitchFamily="-65" charset="-128"/>
                <a:cs typeface="ＭＳ Ｐゴシック" pitchFamily="-65" charset="-128"/>
              </a:rPr>
              <a:t>address ={Shanghai, China},</a:t>
            </a:r>
          </a:p>
          <a:p>
            <a:r>
              <a:rPr lang="en-US" sz="1200" kern="1200" dirty="0" smtClean="0">
                <a:solidFill>
                  <a:schemeClr val="tx1"/>
                </a:solidFill>
                <a:latin typeface="Arial" pitchFamily="-65" charset="0"/>
                <a:ea typeface="ＭＳ Ｐゴシック" pitchFamily="-65" charset="-128"/>
                <a:cs typeface="ＭＳ Ｐゴシック" pitchFamily="-65" charset="-128"/>
              </a:rPr>
              <a:t>month ={May},</a:t>
            </a:r>
          </a:p>
          <a:p>
            <a:r>
              <a:rPr lang="en-US" sz="1200" kern="1200" dirty="0" smtClean="0">
                <a:solidFill>
                  <a:schemeClr val="tx1"/>
                </a:solidFill>
                <a:latin typeface="Arial" pitchFamily="-65" charset="0"/>
                <a:ea typeface="ＭＳ Ｐゴシック" pitchFamily="-65" charset="-128"/>
                <a:cs typeface="ＭＳ Ｐゴシック" pitchFamily="-65" charset="-128"/>
              </a:rPr>
              <a:t>year ={2012},}</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23</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Two theoretical systems</a:t>
            </a: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Given a benchmark suite consisting of LINPACK, FFT, and </a:t>
            </a:r>
            <a:r>
              <a:rPr lang="en-US" dirty="0" err="1" smtClean="0"/>
              <a:t>Iozone</a:t>
            </a:r>
            <a:r>
              <a:rPr lang="en-US" dirty="0" smtClean="0"/>
              <a:t> benchmarks, and the results in the table at the top, </a:t>
            </a:r>
          </a:p>
          <a:p>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24</a:t>
            </a:fld>
            <a:endParaRPr lang="en-US"/>
          </a:p>
        </p:txBody>
      </p:sp>
    </p:spTree>
    <p:extLst>
      <p:ext uri="{BB962C8B-B14F-4D97-AF65-F5344CB8AC3E}">
        <p14:creationId xmlns="" xmlns:p14="http://schemas.microsoft.com/office/powerpoint/2010/main" val="9282977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a:t>
            </a:r>
            <a:r>
              <a:rPr lang="en-US" baseline="0" dirty="0" smtClean="0"/>
              <a:t> scientific computing counterpart to </a:t>
            </a:r>
            <a:r>
              <a:rPr lang="en-US" baseline="0" dirty="0" err="1" smtClean="0"/>
              <a:t>SPECpower</a:t>
            </a:r>
            <a:r>
              <a:rPr lang="en-US" baseline="0" dirty="0" smtClean="0"/>
              <a:t> (</a:t>
            </a:r>
            <a:r>
              <a:rPr lang="en-US" baseline="0" dirty="0" err="1" smtClean="0"/>
              <a:t>SPECjbb</a:t>
            </a:r>
            <a:r>
              <a:rPr lang="en-US" baseline="0" dirty="0" smtClean="0"/>
              <a:t>). </a:t>
            </a:r>
          </a:p>
          <a:p>
            <a:endParaRPr lang="en-US" baseline="0" dirty="0" smtClean="0"/>
          </a:p>
          <a:p>
            <a:r>
              <a:rPr lang="en-US" baseline="0" dirty="0" err="1" smtClean="0"/>
              <a:t>Gbench</a:t>
            </a:r>
            <a:r>
              <a:rPr lang="en-US" baseline="0" dirty="0" smtClean="0"/>
              <a:t>:  To be presented on Tuesday, Jun 19.  It will also demonstrate how to run LINPACK at varying workloads, i.e., LV-LINPACK.</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25</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Collaboration</a:t>
            </a:r>
            <a:r>
              <a:rPr lang="en-US" baseline="0" dirty="0" smtClean="0"/>
              <a:t> between Green500, TOP500, Green Grid, and EE HPC Working Group</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3</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worth noting that in general we find that the best</a:t>
            </a:r>
            <a:r>
              <a:rPr lang="en-US" baseline="0" dirty="0" smtClean="0"/>
              <a:t> energy efficiency IS at the highest load overall, but many scientific codes can not achieve full load, so we believe it is worth varying the load to test the computers efficiency at lower loads.</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26</a:t>
            </a:fld>
            <a:endParaRPr lang="en-US"/>
          </a:p>
        </p:txBody>
      </p:sp>
    </p:spTree>
    <p:extLst>
      <p:ext uri="{BB962C8B-B14F-4D97-AF65-F5344CB8AC3E}">
        <p14:creationId xmlns="" xmlns:p14="http://schemas.microsoft.com/office/powerpoint/2010/main" val="4106056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p:cNvSpPr>
            <a:spLocks noGrp="1" noRot="1" noChangeAspect="1" noTextEdit="1"/>
          </p:cNvSpPr>
          <p:nvPr>
            <p:ph type="sldImg"/>
          </p:nvPr>
        </p:nvSpPr>
        <p:spPr>
          <a:ln/>
        </p:spPr>
      </p:sp>
      <p:sp>
        <p:nvSpPr>
          <p:cNvPr id="24579" name="Notes Placeholder 2"/>
          <p:cNvSpPr>
            <a:spLocks noGrp="1"/>
          </p:cNvSpPr>
          <p:nvPr>
            <p:ph type="body" idx="1"/>
          </p:nvPr>
        </p:nvSpPr>
        <p:spPr>
          <a:noFill/>
          <a:ln/>
        </p:spPr>
        <p:txBody>
          <a:bodyPr/>
          <a:lstStyle/>
          <a:p>
            <a:endParaRPr lang="en-US">
              <a:latin typeface="Arial" pitchFamily="-84" charset="0"/>
              <a:ea typeface="ＭＳ Ｐゴシック" pitchFamily="-84" charset="-128"/>
              <a:cs typeface="ＭＳ Ｐゴシック" pitchFamily="-84" charset="-128"/>
            </a:endParaRPr>
          </a:p>
        </p:txBody>
      </p:sp>
      <p:sp>
        <p:nvSpPr>
          <p:cNvPr id="24580" name="Slide Number Placeholder 3"/>
          <p:cNvSpPr>
            <a:spLocks noGrp="1"/>
          </p:cNvSpPr>
          <p:nvPr>
            <p:ph type="sldNum" sz="quarter" idx="5"/>
          </p:nvPr>
        </p:nvSpPr>
        <p:spPr>
          <a:noFill/>
        </p:spPr>
        <p:txBody>
          <a:bodyPr/>
          <a:lstStyle/>
          <a:p>
            <a:fld id="{42F7EAB3-E841-3544-9EA4-0A6E8A8C5201}" type="slidenum">
              <a:rPr lang="en-US">
                <a:latin typeface="Arial" pitchFamily="-84" charset="0"/>
                <a:ea typeface="ＭＳ Ｐゴシック" pitchFamily="-84" charset="-128"/>
                <a:cs typeface="ＭＳ Ｐゴシック" pitchFamily="-84" charset="-128"/>
              </a:rPr>
              <a:pPr/>
              <a:t>4</a:t>
            </a:fld>
            <a:endParaRPr lang="en-US">
              <a:latin typeface="Arial" pitchFamily="-84" charset="0"/>
              <a:ea typeface="ＭＳ Ｐゴシック" pitchFamily="-84" charset="-128"/>
              <a:cs typeface="ＭＳ Ｐゴシック" pitchFamily="-84"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6/2011:  Collaboration between the Green</a:t>
            </a:r>
            <a:r>
              <a:rPr lang="en-US" baseline="0" dirty="0" smtClean="0"/>
              <a:t> Grid, Green500, TOP500, and the Energy-Efficient HPC Working Group (EE HPC) via a Memorandum of Understanding (MOU).</a:t>
            </a:r>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6</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Collaboration</a:t>
            </a:r>
            <a:r>
              <a:rPr lang="en-US" baseline="0" dirty="0" smtClean="0"/>
              <a:t> between Green500, TOP500, Green Grid, and EE HPC Working Group</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7</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Y-axis</a:t>
            </a:r>
            <a:r>
              <a:rPr lang="en-US" baseline="0" dirty="0" smtClean="0"/>
              <a:t> and X-axis</a:t>
            </a:r>
          </a:p>
          <a:p>
            <a:r>
              <a:rPr lang="en-US" baseline="0" dirty="0" smtClean="0"/>
              <a:t>Are we really getting that much more energy efficient?</a:t>
            </a:r>
          </a:p>
          <a:p>
            <a:endParaRPr lang="en-US" baseline="0" dirty="0" smtClean="0"/>
          </a:p>
          <a:p>
            <a:r>
              <a:rPr lang="en-US" baseline="0" dirty="0" smtClean="0"/>
              <a:t>Standard Box Plot</a:t>
            </a:r>
          </a:p>
          <a:p>
            <a:r>
              <a:rPr lang="en-US" baseline="0" dirty="0" smtClean="0"/>
              <a:t>- Center line:  MEDIAN</a:t>
            </a:r>
          </a:p>
          <a:p>
            <a:r>
              <a:rPr lang="en-US" baseline="0" dirty="0" smtClean="0"/>
              <a:t>- Box:  1</a:t>
            </a:r>
            <a:r>
              <a:rPr lang="en-US" baseline="30000" dirty="0" smtClean="0"/>
              <a:t>st</a:t>
            </a:r>
            <a:r>
              <a:rPr lang="en-US" baseline="0" dirty="0" smtClean="0"/>
              <a:t> &amp; 3</a:t>
            </a:r>
            <a:r>
              <a:rPr lang="en-US" baseline="30000" dirty="0" smtClean="0"/>
              <a:t>rd</a:t>
            </a:r>
            <a:r>
              <a:rPr lang="en-US" baseline="0" dirty="0" smtClean="0"/>
              <a:t> quartile values bound the box.  2</a:t>
            </a:r>
            <a:r>
              <a:rPr lang="en-US" baseline="30000" dirty="0" smtClean="0"/>
              <a:t>nd</a:t>
            </a:r>
            <a:r>
              <a:rPr lang="en-US" baseline="0" dirty="0" smtClean="0"/>
              <a:t> and 3</a:t>
            </a:r>
            <a:r>
              <a:rPr lang="en-US" baseline="30000" dirty="0" smtClean="0"/>
              <a:t>rd</a:t>
            </a:r>
            <a:r>
              <a:rPr lang="en-US" baseline="0" dirty="0" smtClean="0"/>
              <a:t> quartiles in the box.</a:t>
            </a:r>
          </a:p>
          <a:p>
            <a:r>
              <a:rPr lang="en-US" dirty="0" smtClean="0"/>
              <a:t>-</a:t>
            </a:r>
            <a:r>
              <a:rPr lang="en-US" baseline="0" dirty="0" smtClean="0"/>
              <a:t> The points are outliers that are well outside a standard deviation from the median</a:t>
            </a:r>
          </a:p>
          <a:p>
            <a:endParaRPr lang="en-US" dirty="0" smtClean="0"/>
          </a:p>
          <a:p>
            <a:r>
              <a:rPr lang="en-US" dirty="0" smtClean="0"/>
              <a:t>TOP END is getting EXPONENTIALLY more energy efficient.</a:t>
            </a:r>
          </a:p>
          <a:p>
            <a:r>
              <a:rPr lang="en-US" dirty="0" smtClean="0"/>
              <a:t>The median is only getting LINEARLY more energy efficient.</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8</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one might expect,</a:t>
            </a:r>
            <a:r>
              <a:rPr lang="en-US" baseline="0" dirty="0" smtClean="0"/>
              <a:t> power usage has not stopped increasing just because we’ve been getting more efficient.</a:t>
            </a:r>
          </a:p>
          <a:p>
            <a:pPr>
              <a:buFontTx/>
              <a:buChar char="-"/>
            </a:pPr>
            <a:r>
              <a:rPr lang="en-US" baseline="0" dirty="0" smtClean="0"/>
              <a:t>Average power consumption has increased two-fold.</a:t>
            </a:r>
          </a:p>
          <a:p>
            <a:pPr>
              <a:buFontTx/>
              <a:buChar char="-"/>
            </a:pPr>
            <a:r>
              <a:rPr lang="en-US" baseline="0" dirty="0" smtClean="0"/>
              <a:t>Energy efficiency has increased four-fold.</a:t>
            </a:r>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9</a:t>
            </a:fld>
            <a:endParaRPr lang="en-US"/>
          </a:p>
        </p:txBody>
      </p:sp>
    </p:spTree>
    <p:extLst>
      <p:ext uri="{BB962C8B-B14F-4D97-AF65-F5344CB8AC3E}">
        <p14:creationId xmlns="" xmlns:p14="http://schemas.microsoft.com/office/powerpoint/2010/main" val="40419746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kilowatts</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10</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FLOPS/W for measured systems</a:t>
            </a:r>
            <a:endParaRPr lang="en-US" dirty="0"/>
          </a:p>
        </p:txBody>
      </p:sp>
      <p:sp>
        <p:nvSpPr>
          <p:cNvPr id="4" name="Slide Number Placeholder 3"/>
          <p:cNvSpPr>
            <a:spLocks noGrp="1"/>
          </p:cNvSpPr>
          <p:nvPr>
            <p:ph type="sldNum" sz="quarter" idx="10"/>
          </p:nvPr>
        </p:nvSpPr>
        <p:spPr/>
        <p:txBody>
          <a:bodyPr/>
          <a:lstStyle/>
          <a:p>
            <a:pPr>
              <a:defRPr/>
            </a:pPr>
            <a:fld id="{B05AD298-4C29-6341-ADE1-9ADE4043BDC2}" type="slidenum">
              <a:rPr lang="en-US" smtClean="0"/>
              <a:pPr>
                <a:defRPr/>
              </a:pPr>
              <a:t>11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effectLst>
            <a:glow rad="228600">
              <a:schemeClr val="accent2">
                <a:satMod val="175000"/>
                <a:alpha val="40000"/>
              </a:schemeClr>
            </a:glow>
          </a:effectLst>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0" y="6127710"/>
            <a:ext cx="706967" cy="191504"/>
          </a:xfrm>
          <a:prstGeom prst="rect">
            <a:avLst/>
          </a:prstGeom>
        </p:spPr>
        <p:txBody>
          <a:bodyPr/>
          <a:lstStyle/>
          <a:p>
            <a:fld id="{FB23B2D3-2CFD-1747-BE07-3147365D66D2}" type="datetime1">
              <a:rPr lang="en-US" smtClean="0"/>
              <a:pPr/>
              <a:t>6/18/2012</a:t>
            </a:fld>
            <a:endParaRPr lang="en-US"/>
          </a:p>
        </p:txBody>
      </p:sp>
      <p:sp>
        <p:nvSpPr>
          <p:cNvPr id="6" name="Slide Number Placeholder 5"/>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418127888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0" y="6127710"/>
            <a:ext cx="706967" cy="191504"/>
          </a:xfrm>
          <a:prstGeom prst="rect">
            <a:avLst/>
          </a:prstGeom>
        </p:spPr>
        <p:txBody>
          <a:bodyPr/>
          <a:lstStyle/>
          <a:p>
            <a:fld id="{F0DCDECB-3B34-AE44-AB61-203C24C0CFBA}" type="datetime1">
              <a:rPr lang="en-US" smtClean="0"/>
              <a:pPr/>
              <a:t>6/18/2012</a:t>
            </a:fld>
            <a:endParaRPr lang="en-US"/>
          </a:p>
        </p:txBody>
      </p:sp>
      <p:sp>
        <p:nvSpPr>
          <p:cNvPr id="6" name="Footer Placeholder 5"/>
          <p:cNvSpPr>
            <a:spLocks noGrp="1"/>
          </p:cNvSpPr>
          <p:nvPr>
            <p:ph type="ftr" sz="quarter" idx="11"/>
          </p:nvPr>
        </p:nvSpPr>
        <p:spPr>
          <a:xfrm>
            <a:off x="3124200" y="6670675"/>
            <a:ext cx="2895600" cy="182562"/>
          </a:xfrm>
          <a:prstGeom prst="rect">
            <a:avLst/>
          </a:prstGeom>
        </p:spPr>
        <p:txBody>
          <a:bodyPr/>
          <a:lstStyle/>
          <a:p>
            <a:r>
              <a:rPr lang="en-US" smtClean="0"/>
              <a:t>The Green500 (POC: info@green500.org) International Supercomputing Conference, June 2012</a:t>
            </a:r>
            <a:endParaRPr lang="en-US"/>
          </a:p>
        </p:txBody>
      </p:sp>
      <p:sp>
        <p:nvSpPr>
          <p:cNvPr id="7" name="Slide Number Placeholder 6"/>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15295789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0" y="6127710"/>
            <a:ext cx="706967" cy="191504"/>
          </a:xfrm>
          <a:prstGeom prst="rect">
            <a:avLst/>
          </a:prstGeom>
        </p:spPr>
        <p:txBody>
          <a:bodyPr/>
          <a:lstStyle/>
          <a:p>
            <a:fld id="{BE8491FC-213D-F744-8BFA-202196FF1654}" type="datetime1">
              <a:rPr lang="en-US" smtClean="0"/>
              <a:pPr/>
              <a:t>6/18/2012</a:t>
            </a:fld>
            <a:endParaRPr lang="en-US"/>
          </a:p>
        </p:txBody>
      </p:sp>
      <p:sp>
        <p:nvSpPr>
          <p:cNvPr id="5" name="Footer Placeholder 4"/>
          <p:cNvSpPr>
            <a:spLocks noGrp="1"/>
          </p:cNvSpPr>
          <p:nvPr>
            <p:ph type="ftr" sz="quarter" idx="11"/>
          </p:nvPr>
        </p:nvSpPr>
        <p:spPr>
          <a:xfrm>
            <a:off x="3124200" y="6670675"/>
            <a:ext cx="2895600" cy="182562"/>
          </a:xfrm>
          <a:prstGeom prst="rect">
            <a:avLst/>
          </a:prstGeom>
        </p:spPr>
        <p:txBody>
          <a:bodyPr/>
          <a:lstStyle/>
          <a:p>
            <a:r>
              <a:rPr lang="en-US" smtClean="0"/>
              <a:t>The Green500 (POC: info@green500.org) International Supercomputing Conference, June 2012</a:t>
            </a:r>
            <a:endParaRPr lang="en-US"/>
          </a:p>
        </p:txBody>
      </p:sp>
      <p:sp>
        <p:nvSpPr>
          <p:cNvPr id="6" name="Slide Number Placeholder 5"/>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40365765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0" y="6127710"/>
            <a:ext cx="706967" cy="191504"/>
          </a:xfrm>
          <a:prstGeom prst="rect">
            <a:avLst/>
          </a:prstGeom>
        </p:spPr>
        <p:txBody>
          <a:bodyPr/>
          <a:lstStyle/>
          <a:p>
            <a:fld id="{B3C60CDF-9C23-C840-9FFD-6F4A721BC438}" type="datetime1">
              <a:rPr lang="en-US" smtClean="0"/>
              <a:pPr/>
              <a:t>6/18/2012</a:t>
            </a:fld>
            <a:endParaRPr lang="en-US"/>
          </a:p>
        </p:txBody>
      </p:sp>
      <p:sp>
        <p:nvSpPr>
          <p:cNvPr id="5" name="Footer Placeholder 4"/>
          <p:cNvSpPr>
            <a:spLocks noGrp="1"/>
          </p:cNvSpPr>
          <p:nvPr>
            <p:ph type="ftr" sz="quarter" idx="11"/>
          </p:nvPr>
        </p:nvSpPr>
        <p:spPr>
          <a:xfrm>
            <a:off x="3124200" y="6670675"/>
            <a:ext cx="2895600" cy="182562"/>
          </a:xfrm>
          <a:prstGeom prst="rect">
            <a:avLst/>
          </a:prstGeom>
        </p:spPr>
        <p:txBody>
          <a:bodyPr/>
          <a:lstStyle/>
          <a:p>
            <a:r>
              <a:rPr lang="en-US" smtClean="0"/>
              <a:t>The Green500 (POC: info@green500.org) International Supercomputing Conference, June 2012</a:t>
            </a:r>
            <a:endParaRPr lang="en-US"/>
          </a:p>
        </p:txBody>
      </p:sp>
      <p:sp>
        <p:nvSpPr>
          <p:cNvPr id="6" name="Slide Number Placeholder 5"/>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21409860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0" y="6127710"/>
            <a:ext cx="706967" cy="191504"/>
          </a:xfrm>
          <a:prstGeom prst="rect">
            <a:avLst/>
          </a:prstGeom>
        </p:spPr>
        <p:txBody>
          <a:bodyPr/>
          <a:lstStyle/>
          <a:p>
            <a:fld id="{D532950E-BCC3-504F-85EF-E661C792C038}" type="datetime1">
              <a:rPr lang="en-US" smtClean="0"/>
              <a:pPr/>
              <a:t>6/18/2012</a:t>
            </a:fld>
            <a:endParaRPr lang="en-US"/>
          </a:p>
        </p:txBody>
      </p:sp>
      <p:sp>
        <p:nvSpPr>
          <p:cNvPr id="6" name="Slide Number Placeholder 5"/>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186274646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0" y="6127710"/>
            <a:ext cx="706967" cy="191504"/>
          </a:xfrm>
          <a:prstGeom prst="rect">
            <a:avLst/>
          </a:prstGeom>
        </p:spPr>
        <p:txBody>
          <a:bodyPr/>
          <a:lstStyle/>
          <a:p>
            <a:fld id="{6C76B0EA-F049-8540-8942-5A5ED2E04691}" type="datetime1">
              <a:rPr lang="en-US" smtClean="0"/>
              <a:pPr/>
              <a:t>6/18/2012</a:t>
            </a:fld>
            <a:endParaRPr lang="en-US"/>
          </a:p>
        </p:txBody>
      </p:sp>
      <p:sp>
        <p:nvSpPr>
          <p:cNvPr id="6" name="Slide Number Placeholder 5"/>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27298297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0" y="6127710"/>
            <a:ext cx="706967" cy="191504"/>
          </a:xfrm>
          <a:prstGeom prst="rect">
            <a:avLst/>
          </a:prstGeom>
        </p:spPr>
        <p:txBody>
          <a:bodyPr/>
          <a:lstStyle/>
          <a:p>
            <a:fld id="{5F066E2D-F83C-E94A-A14E-F93B47D96CD3}" type="datetime1">
              <a:rPr lang="en-US" smtClean="0"/>
              <a:pPr/>
              <a:t>6/18/2012</a:t>
            </a:fld>
            <a:endParaRPr lang="en-US"/>
          </a:p>
        </p:txBody>
      </p:sp>
      <p:sp>
        <p:nvSpPr>
          <p:cNvPr id="6" name="Footer Placeholder 5"/>
          <p:cNvSpPr>
            <a:spLocks noGrp="1"/>
          </p:cNvSpPr>
          <p:nvPr>
            <p:ph type="ftr" sz="quarter" idx="11"/>
          </p:nvPr>
        </p:nvSpPr>
        <p:spPr>
          <a:xfrm>
            <a:off x="3124200" y="6670675"/>
            <a:ext cx="2895600" cy="182562"/>
          </a:xfrm>
          <a:prstGeom prst="rect">
            <a:avLst/>
          </a:prstGeom>
        </p:spPr>
        <p:txBody>
          <a:bodyPr/>
          <a:lstStyle/>
          <a:p>
            <a:r>
              <a:rPr lang="en-US" smtClean="0"/>
              <a:t>The Green500 (POC: info@green500.org) International Supercomputing Conference, June 2012</a:t>
            </a:r>
            <a:endParaRPr lang="en-US"/>
          </a:p>
        </p:txBody>
      </p:sp>
      <p:sp>
        <p:nvSpPr>
          <p:cNvPr id="7" name="Slide Number Placeholder 6"/>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562458165"/>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0" y="6127710"/>
            <a:ext cx="706967" cy="191504"/>
          </a:xfrm>
          <a:prstGeom prst="rect">
            <a:avLst/>
          </a:prstGeom>
        </p:spPr>
        <p:txBody>
          <a:bodyPr/>
          <a:lstStyle/>
          <a:p>
            <a:fld id="{25BCC2A1-838B-5948-B47F-DB240A3654EB}" type="datetime1">
              <a:rPr lang="en-US" smtClean="0"/>
              <a:pPr/>
              <a:t>6/18/2012</a:t>
            </a:fld>
            <a:endParaRPr lang="en-US"/>
          </a:p>
        </p:txBody>
      </p:sp>
      <p:sp>
        <p:nvSpPr>
          <p:cNvPr id="8" name="Footer Placeholder 7"/>
          <p:cNvSpPr>
            <a:spLocks noGrp="1"/>
          </p:cNvSpPr>
          <p:nvPr>
            <p:ph type="ftr" sz="quarter" idx="11"/>
          </p:nvPr>
        </p:nvSpPr>
        <p:spPr>
          <a:xfrm>
            <a:off x="3124200" y="6670675"/>
            <a:ext cx="2895600" cy="182562"/>
          </a:xfrm>
          <a:prstGeom prst="rect">
            <a:avLst/>
          </a:prstGeom>
        </p:spPr>
        <p:txBody>
          <a:bodyPr/>
          <a:lstStyle/>
          <a:p>
            <a:r>
              <a:rPr lang="en-US" smtClean="0"/>
              <a:t>The Green500 (POC: info@green500.org) International Supercomputing Conference, June 2012</a:t>
            </a:r>
            <a:endParaRPr lang="en-US"/>
          </a:p>
        </p:txBody>
      </p:sp>
      <p:sp>
        <p:nvSpPr>
          <p:cNvPr id="9" name="Slide Number Placeholder 8"/>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23374180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0" y="6127710"/>
            <a:ext cx="706967" cy="191504"/>
          </a:xfrm>
          <a:prstGeom prst="rect">
            <a:avLst/>
          </a:prstGeom>
        </p:spPr>
        <p:txBody>
          <a:bodyPr/>
          <a:lstStyle/>
          <a:p>
            <a:fld id="{A8BFE5DE-1CA5-F245-B18D-1364060CE9A2}" type="datetime1">
              <a:rPr lang="en-US" smtClean="0"/>
              <a:pPr/>
              <a:t>6/18/2012</a:t>
            </a:fld>
            <a:endParaRPr lang="en-US"/>
          </a:p>
        </p:txBody>
      </p:sp>
      <p:sp>
        <p:nvSpPr>
          <p:cNvPr id="4" name="Footer Placeholder 3"/>
          <p:cNvSpPr>
            <a:spLocks noGrp="1"/>
          </p:cNvSpPr>
          <p:nvPr>
            <p:ph type="ftr" sz="quarter" idx="11"/>
          </p:nvPr>
        </p:nvSpPr>
        <p:spPr>
          <a:xfrm>
            <a:off x="3124200" y="6670675"/>
            <a:ext cx="2895600" cy="182562"/>
          </a:xfrm>
          <a:prstGeom prst="rect">
            <a:avLst/>
          </a:prstGeom>
        </p:spPr>
        <p:txBody>
          <a:bodyPr/>
          <a:lstStyle/>
          <a:p>
            <a:r>
              <a:rPr lang="en-US" smtClean="0"/>
              <a:t>The Green500 (POC: info@green500.org) International Supercomputing Conference, June 2012</a:t>
            </a:r>
            <a:endParaRPr lang="en-US"/>
          </a:p>
        </p:txBody>
      </p:sp>
      <p:sp>
        <p:nvSpPr>
          <p:cNvPr id="5" name="Slide Number Placeholder 4"/>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13917454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857500"/>
            <a:ext cx="8229600" cy="11430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a:xfrm>
            <a:off x="0" y="6127710"/>
            <a:ext cx="706967" cy="191504"/>
          </a:xfrm>
          <a:prstGeom prst="rect">
            <a:avLst/>
          </a:prstGeom>
        </p:spPr>
        <p:txBody>
          <a:bodyPr/>
          <a:lstStyle/>
          <a:p>
            <a:fld id="{D5E52B28-A44C-3249-8652-EDD8C85DE4CE}" type="datetime1">
              <a:rPr lang="en-US" smtClean="0"/>
              <a:pPr/>
              <a:t>6/18/2012</a:t>
            </a:fld>
            <a:endParaRPr lang="en-US"/>
          </a:p>
        </p:txBody>
      </p:sp>
      <p:sp>
        <p:nvSpPr>
          <p:cNvPr id="4" name="Footer Placeholder 3"/>
          <p:cNvSpPr>
            <a:spLocks noGrp="1"/>
          </p:cNvSpPr>
          <p:nvPr>
            <p:ph type="ftr" sz="quarter" idx="11"/>
          </p:nvPr>
        </p:nvSpPr>
        <p:spPr>
          <a:xfrm>
            <a:off x="3124200" y="6670675"/>
            <a:ext cx="2895600" cy="182562"/>
          </a:xfrm>
          <a:prstGeom prst="rect">
            <a:avLst/>
          </a:prstGeom>
        </p:spPr>
        <p:txBody>
          <a:bodyPr/>
          <a:lstStyle/>
          <a:p>
            <a:r>
              <a:rPr lang="en-US" smtClean="0"/>
              <a:t>The Green500 (POC: info@green500.org) International Supercomputing Conference, June 2012</a:t>
            </a:r>
            <a:endParaRPr lang="en-US"/>
          </a:p>
        </p:txBody>
      </p:sp>
      <p:sp>
        <p:nvSpPr>
          <p:cNvPr id="5" name="Slide Number Placeholder 4"/>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3127838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0" y="6127710"/>
            <a:ext cx="706967" cy="191504"/>
          </a:xfrm>
          <a:prstGeom prst="rect">
            <a:avLst/>
          </a:prstGeom>
        </p:spPr>
        <p:txBody>
          <a:bodyPr/>
          <a:lstStyle/>
          <a:p>
            <a:fld id="{CD7494AB-A10F-DE49-A12E-847DD5DB42EC}" type="datetime1">
              <a:rPr lang="en-US" smtClean="0"/>
              <a:pPr/>
              <a:t>6/18/2012</a:t>
            </a:fld>
            <a:endParaRPr lang="en-US"/>
          </a:p>
        </p:txBody>
      </p:sp>
      <p:sp>
        <p:nvSpPr>
          <p:cNvPr id="3" name="Footer Placeholder 2"/>
          <p:cNvSpPr>
            <a:spLocks noGrp="1"/>
          </p:cNvSpPr>
          <p:nvPr>
            <p:ph type="ftr" sz="quarter" idx="11"/>
          </p:nvPr>
        </p:nvSpPr>
        <p:spPr>
          <a:xfrm>
            <a:off x="3124200" y="6670675"/>
            <a:ext cx="2895600" cy="182562"/>
          </a:xfrm>
          <a:prstGeom prst="rect">
            <a:avLst/>
          </a:prstGeom>
        </p:spPr>
        <p:txBody>
          <a:bodyPr/>
          <a:lstStyle/>
          <a:p>
            <a:r>
              <a:rPr lang="en-US" smtClean="0"/>
              <a:t>The Green500 (POC: info@green500.org) International Supercomputing Conference, June 2012</a:t>
            </a:r>
            <a:endParaRPr lang="en-US"/>
          </a:p>
        </p:txBody>
      </p:sp>
      <p:sp>
        <p:nvSpPr>
          <p:cNvPr id="4" name="Slide Number Placeholder 3"/>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2503598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0" y="6127710"/>
            <a:ext cx="706967" cy="191504"/>
          </a:xfrm>
          <a:prstGeom prst="rect">
            <a:avLst/>
          </a:prstGeom>
        </p:spPr>
        <p:txBody>
          <a:bodyPr/>
          <a:lstStyle/>
          <a:p>
            <a:fld id="{5E0B0436-4CBA-3B45-AB55-97C381C18C0D}" type="datetime1">
              <a:rPr lang="en-US" smtClean="0"/>
              <a:pPr/>
              <a:t>6/18/2012</a:t>
            </a:fld>
            <a:endParaRPr lang="en-US"/>
          </a:p>
        </p:txBody>
      </p:sp>
      <p:sp>
        <p:nvSpPr>
          <p:cNvPr id="6" name="Footer Placeholder 5"/>
          <p:cNvSpPr>
            <a:spLocks noGrp="1"/>
          </p:cNvSpPr>
          <p:nvPr>
            <p:ph type="ftr" sz="quarter" idx="11"/>
          </p:nvPr>
        </p:nvSpPr>
        <p:spPr>
          <a:xfrm>
            <a:off x="3124200" y="6670675"/>
            <a:ext cx="2895600" cy="182562"/>
          </a:xfrm>
          <a:prstGeom prst="rect">
            <a:avLst/>
          </a:prstGeom>
        </p:spPr>
        <p:txBody>
          <a:bodyPr/>
          <a:lstStyle/>
          <a:p>
            <a:r>
              <a:rPr lang="en-US" smtClean="0"/>
              <a:t>The Green500 (POC: info@green500.org) International Supercomputing Conference, June 2012</a:t>
            </a:r>
            <a:endParaRPr lang="en-US"/>
          </a:p>
        </p:txBody>
      </p:sp>
      <p:sp>
        <p:nvSpPr>
          <p:cNvPr id="7" name="Slide Number Placeholder 6"/>
          <p:cNvSpPr>
            <a:spLocks noGrp="1"/>
          </p:cNvSpPr>
          <p:nvPr>
            <p:ph type="sldNum" sz="quarter" idx="12"/>
          </p:nvPr>
        </p:nvSpPr>
        <p:spPr/>
        <p:txBody>
          <a:bodyPr/>
          <a:lstStyle/>
          <a:p>
            <a:fld id="{69D15743-BBF2-1D46-A0FB-384FD94A8770}" type="slidenum">
              <a:rPr lang="en-US" smtClean="0"/>
              <a:pPr/>
              <a:t>‹#›</a:t>
            </a:fld>
            <a:endParaRPr lang="en-US"/>
          </a:p>
        </p:txBody>
      </p:sp>
    </p:spTree>
    <p:extLst>
      <p:ext uri="{BB962C8B-B14F-4D97-AF65-F5344CB8AC3E}">
        <p14:creationId xmlns="" xmlns:p14="http://schemas.microsoft.com/office/powerpoint/2010/main" val="2544204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973747"/>
          </a:xfrm>
          <a:prstGeom prst="rect">
            <a:avLst/>
          </a:prstGeom>
          <a:effectLst>
            <a:glow rad="228600">
              <a:schemeClr val="accent2">
                <a:satMod val="175000"/>
                <a:alpha val="40000"/>
              </a:schemeClr>
            </a:glow>
          </a:effectLst>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421572"/>
            <a:ext cx="8229600" cy="470459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4"/>
          </p:nvPr>
        </p:nvSpPr>
        <p:spPr>
          <a:xfrm>
            <a:off x="8561421" y="5886577"/>
            <a:ext cx="522099" cy="180967"/>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CE65E26F-1C5D-5C45-A8CC-5DBAC5DE36B9}" type="slidenum">
              <a:rPr lang="en-US" smtClean="0"/>
              <a:pPr>
                <a:defRPr/>
              </a:pPr>
              <a:t>‹#›</a:t>
            </a:fld>
            <a:endParaRPr lang="en-US"/>
          </a:p>
        </p:txBody>
      </p:sp>
      <p:pic>
        <p:nvPicPr>
          <p:cNvPr id="37" name="Picture 36"/>
          <p:cNvPicPr>
            <a:picLocks noChangeAspect="1"/>
          </p:cNvPicPr>
          <p:nvPr/>
        </p:nvPicPr>
        <p:blipFill>
          <a:blip r:embed="rId14"/>
          <a:stretch>
            <a:fillRect/>
          </a:stretch>
        </p:blipFill>
        <p:spPr>
          <a:xfrm>
            <a:off x="77760" y="6281306"/>
            <a:ext cx="1416487" cy="320249"/>
          </a:xfrm>
          <a:prstGeom prst="rect">
            <a:avLst/>
          </a:prstGeom>
        </p:spPr>
      </p:pic>
      <p:sp>
        <p:nvSpPr>
          <p:cNvPr id="19" name="Rectangle 10"/>
          <p:cNvSpPr>
            <a:spLocks/>
          </p:cNvSpPr>
          <p:nvPr/>
        </p:nvSpPr>
        <p:spPr bwMode="auto">
          <a:xfrm>
            <a:off x="86400" y="6497531"/>
            <a:ext cx="1485179" cy="291349"/>
          </a:xfrm>
          <a:prstGeom prst="rect">
            <a:avLst/>
          </a:prstGeom>
          <a:noFill/>
          <a:ln w="12700" cap="flat">
            <a:noFill/>
            <a:miter lim="800000"/>
            <a:headEnd type="none" w="med" len="med"/>
            <a:tailEnd type="none" w="med" len="med"/>
          </a:ln>
        </p:spPr>
        <p:txBody>
          <a:bodyPr lIns="0" tIns="0" rIns="0" bIns="0" anchor="ctr">
            <a:prstTxWarp prst="textNoShape">
              <a:avLst/>
            </a:prstTxWarp>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u="sng" baseline="-25000" dirty="0" smtClean="0">
                <a:solidFill>
                  <a:srgbClr val="7F7F7F"/>
                </a:solidFill>
                <a:ea typeface="Gill Sans" charset="0"/>
                <a:cs typeface="Gill Sans" charset="0"/>
              </a:rPr>
              <a:t>http://</a:t>
            </a:r>
            <a:r>
              <a:rPr lang="en-US" sz="1800" u="sng" baseline="-25000" dirty="0" err="1" smtClean="0">
                <a:solidFill>
                  <a:srgbClr val="7F7F7F"/>
                </a:solidFill>
                <a:ea typeface="Gill Sans" charset="0"/>
                <a:cs typeface="Gill Sans" charset="0"/>
              </a:rPr>
              <a:t>www.vt.edu</a:t>
            </a:r>
            <a:endParaRPr lang="en-US" sz="1800" u="sng" baseline="-25000" dirty="0" smtClean="0">
              <a:solidFill>
                <a:srgbClr val="7F7F7F"/>
              </a:solidFill>
              <a:ea typeface="Gill Sans" charset="0"/>
              <a:cs typeface="Gill Sans" charset="0"/>
            </a:endParaRPr>
          </a:p>
        </p:txBody>
      </p:sp>
      <p:sp>
        <p:nvSpPr>
          <p:cNvPr id="12" name="Footer Placeholder 4"/>
          <p:cNvSpPr txBox="1">
            <a:spLocks/>
          </p:cNvSpPr>
          <p:nvPr userDrawn="1"/>
        </p:nvSpPr>
        <p:spPr>
          <a:xfrm>
            <a:off x="1788410" y="6460605"/>
            <a:ext cx="5520742" cy="244035"/>
          </a:xfrm>
          <a:prstGeom prst="rect">
            <a:avLst/>
          </a:prstGeom>
        </p:spPr>
        <p:txBody>
          <a:bodyPr vert="horz" lIns="91440" tIns="45720" rIns="91440" bIns="45720" rtlCol="0" anchor="ctr"/>
          <a:lstStyle>
            <a:defPPr>
              <a:defRPr lang="en-US"/>
            </a:defPPr>
            <a:lvl1pPr algn="ctr" rtl="0" eaLnBrk="0" fontAlgn="auto" hangingPunct="0">
              <a:spcBef>
                <a:spcPts val="0"/>
              </a:spcBef>
              <a:spcAft>
                <a:spcPts val="0"/>
              </a:spcAft>
              <a:defRPr sz="1200" kern="1200" dirty="0">
                <a:solidFill>
                  <a:schemeClr val="tx1">
                    <a:tint val="75000"/>
                  </a:schemeClr>
                </a:solidFill>
                <a:latin typeface="+mn-lt"/>
                <a:ea typeface="+mn-ea"/>
                <a:cs typeface="+mn-cs"/>
              </a:defRPr>
            </a:lvl1pPr>
            <a:lvl2pPr marL="457200" algn="l" rtl="0" eaLnBrk="0" fontAlgn="base" hangingPunct="0">
              <a:spcBef>
                <a:spcPct val="0"/>
              </a:spcBef>
              <a:spcAft>
                <a:spcPct val="0"/>
              </a:spcAft>
              <a:defRPr sz="2400" kern="1200">
                <a:solidFill>
                  <a:schemeClr val="tx1"/>
                </a:solidFill>
                <a:latin typeface="Arial" pitchFamily="-107" charset="0"/>
                <a:ea typeface="ＭＳ Ｐゴシック" pitchFamily="-107" charset="-128"/>
                <a:cs typeface="ＭＳ Ｐゴシック" pitchFamily="-107" charset="-128"/>
              </a:defRPr>
            </a:lvl2pPr>
            <a:lvl3pPr marL="914400" algn="l" rtl="0" eaLnBrk="0" fontAlgn="base" hangingPunct="0">
              <a:spcBef>
                <a:spcPct val="0"/>
              </a:spcBef>
              <a:spcAft>
                <a:spcPct val="0"/>
              </a:spcAft>
              <a:defRPr sz="2400" kern="1200">
                <a:solidFill>
                  <a:schemeClr val="tx1"/>
                </a:solidFill>
                <a:latin typeface="Arial" pitchFamily="-107" charset="0"/>
                <a:ea typeface="ＭＳ Ｐゴシック" pitchFamily="-107" charset="-128"/>
                <a:cs typeface="ＭＳ Ｐゴシック" pitchFamily="-107" charset="-128"/>
              </a:defRPr>
            </a:lvl3pPr>
            <a:lvl4pPr marL="1371600" algn="l" rtl="0" eaLnBrk="0" fontAlgn="base" hangingPunct="0">
              <a:spcBef>
                <a:spcPct val="0"/>
              </a:spcBef>
              <a:spcAft>
                <a:spcPct val="0"/>
              </a:spcAft>
              <a:defRPr sz="2400" kern="1200">
                <a:solidFill>
                  <a:schemeClr val="tx1"/>
                </a:solidFill>
                <a:latin typeface="Arial" pitchFamily="-107" charset="0"/>
                <a:ea typeface="ＭＳ Ｐゴシック" pitchFamily="-107" charset="-128"/>
                <a:cs typeface="ＭＳ Ｐゴシック" pitchFamily="-107" charset="-128"/>
              </a:defRPr>
            </a:lvl4pPr>
            <a:lvl5pPr marL="1828800" algn="l" rtl="0" eaLnBrk="0" fontAlgn="base" hangingPunct="0">
              <a:spcBef>
                <a:spcPct val="0"/>
              </a:spcBef>
              <a:spcAft>
                <a:spcPct val="0"/>
              </a:spcAft>
              <a:defRPr sz="2400" kern="1200">
                <a:solidFill>
                  <a:schemeClr val="tx1"/>
                </a:solidFill>
                <a:latin typeface="Arial" pitchFamily="-107" charset="0"/>
                <a:ea typeface="ＭＳ Ｐゴシック" pitchFamily="-107" charset="-128"/>
                <a:cs typeface="ＭＳ Ｐゴシック" pitchFamily="-107" charset="-128"/>
              </a:defRPr>
            </a:lvl5pPr>
            <a:lvl6pPr marL="2286000" algn="l" defTabSz="457200" rtl="0" eaLnBrk="1" latinLnBrk="0" hangingPunct="1">
              <a:defRPr sz="2400" kern="1200">
                <a:solidFill>
                  <a:schemeClr val="tx1"/>
                </a:solidFill>
                <a:latin typeface="Arial" pitchFamily="-107" charset="0"/>
                <a:ea typeface="ＭＳ Ｐゴシック" pitchFamily="-107" charset="-128"/>
                <a:cs typeface="ＭＳ Ｐゴシック" pitchFamily="-107" charset="-128"/>
              </a:defRPr>
            </a:lvl6pPr>
            <a:lvl7pPr marL="2743200" algn="l" defTabSz="457200" rtl="0" eaLnBrk="1" latinLnBrk="0" hangingPunct="1">
              <a:defRPr sz="2400" kern="1200">
                <a:solidFill>
                  <a:schemeClr val="tx1"/>
                </a:solidFill>
                <a:latin typeface="Arial" pitchFamily="-107" charset="0"/>
                <a:ea typeface="ＭＳ Ｐゴシック" pitchFamily="-107" charset="-128"/>
                <a:cs typeface="ＭＳ Ｐゴシック" pitchFamily="-107" charset="-128"/>
              </a:defRPr>
            </a:lvl7pPr>
            <a:lvl8pPr marL="3200400" algn="l" defTabSz="457200" rtl="0" eaLnBrk="1" latinLnBrk="0" hangingPunct="1">
              <a:defRPr sz="2400" kern="1200">
                <a:solidFill>
                  <a:schemeClr val="tx1"/>
                </a:solidFill>
                <a:latin typeface="Arial" pitchFamily="-107" charset="0"/>
                <a:ea typeface="ＭＳ Ｐゴシック" pitchFamily="-107" charset="-128"/>
                <a:cs typeface="ＭＳ Ｐゴシック" pitchFamily="-107" charset="-128"/>
              </a:defRPr>
            </a:lvl8pPr>
            <a:lvl9pPr marL="3657600" algn="l" defTabSz="457200" rtl="0" eaLnBrk="1" latinLnBrk="0" hangingPunct="1">
              <a:defRPr sz="2400" kern="1200">
                <a:solidFill>
                  <a:schemeClr val="tx1"/>
                </a:solidFill>
                <a:latin typeface="Arial" pitchFamily="-107" charset="0"/>
                <a:ea typeface="ＭＳ Ｐゴシック" pitchFamily="-107" charset="-128"/>
                <a:cs typeface="ＭＳ Ｐゴシック" pitchFamily="-107" charset="-128"/>
              </a:defRPr>
            </a:lvl9pPr>
          </a:lstStyle>
          <a:p>
            <a:pPr marL="0" marR="0" indent="0" algn="ctr" defTabSz="914400" rtl="0" eaLnBrk="0" fontAlgn="auto" latinLnBrk="0" hangingPunct="0">
              <a:lnSpc>
                <a:spcPct val="100000"/>
              </a:lnSpc>
              <a:spcBef>
                <a:spcPts val="0"/>
              </a:spcBef>
              <a:spcAft>
                <a:spcPts val="0"/>
              </a:spcAft>
              <a:buClrTx/>
              <a:buSzTx/>
              <a:buFontTx/>
              <a:buNone/>
              <a:tabLst/>
              <a:defRPr/>
            </a:pPr>
            <a:r>
              <a:rPr lang="en-US" dirty="0" smtClean="0">
                <a:latin typeface="Calibri" pitchFamily="34" charset="0"/>
                <a:ea typeface="ＭＳ Ｐゴシック" pitchFamily="34" charset="-128"/>
              </a:rPr>
              <a:t>The Green500 </a:t>
            </a:r>
            <a:r>
              <a:rPr lang="en-US" baseline="0" dirty="0" smtClean="0">
                <a:latin typeface="Calibri" pitchFamily="34" charset="0"/>
                <a:ea typeface="ＭＳ Ｐゴシック" pitchFamily="34" charset="-128"/>
              </a:rPr>
              <a:t>(</a:t>
            </a:r>
            <a:r>
              <a:rPr lang="en-US" dirty="0" smtClean="0">
                <a:latin typeface="Calibri" pitchFamily="34" charset="0"/>
                <a:ea typeface="ＭＳ Ｐゴシック" pitchFamily="34" charset="-128"/>
              </a:rPr>
              <a:t>POC: info@green500.org)</a:t>
            </a:r>
          </a:p>
          <a:p>
            <a:r>
              <a:rPr lang="en-US" dirty="0" smtClean="0">
                <a:latin typeface="Calibri" pitchFamily="34" charset="0"/>
                <a:ea typeface="ＭＳ Ｐゴシック" pitchFamily="34" charset="-128"/>
              </a:rPr>
              <a:t>International Supercomputing Conference, June 2012 </a:t>
            </a:r>
          </a:p>
        </p:txBody>
      </p:sp>
      <p:pic>
        <p:nvPicPr>
          <p:cNvPr id="14" name="Picture 13" descr="green500-logo.pdf"/>
          <p:cNvPicPr>
            <a:picLocks noChangeAspect="1"/>
          </p:cNvPicPr>
          <p:nvPr userDrawn="1"/>
        </p:nvPicPr>
        <p:blipFill>
          <a:blip r:embed="rId15">
            <a:extLst>
              <a:ext uri="{28A0092B-C50C-407E-A947-70E740481C1C}">
                <a14:useLocalDpi xmlns="" xmlns:a14="http://schemas.microsoft.com/office/drawing/2010/main" val="0"/>
              </a:ext>
            </a:extLst>
          </a:blip>
          <a:stretch>
            <a:fillRect/>
          </a:stretch>
        </p:blipFill>
        <p:spPr>
          <a:xfrm>
            <a:off x="8124352" y="6059727"/>
            <a:ext cx="959168" cy="595932"/>
          </a:xfrm>
          <a:prstGeom prst="rect">
            <a:avLst/>
          </a:prstGeom>
        </p:spPr>
      </p:pic>
      <p:sp>
        <p:nvSpPr>
          <p:cNvPr id="16" name="Rectangle 10"/>
          <p:cNvSpPr>
            <a:spLocks/>
          </p:cNvSpPr>
          <p:nvPr userDrawn="1"/>
        </p:nvSpPr>
        <p:spPr bwMode="auto">
          <a:xfrm>
            <a:off x="7097419" y="6497531"/>
            <a:ext cx="1986101" cy="291349"/>
          </a:xfrm>
          <a:prstGeom prst="rect">
            <a:avLst/>
          </a:prstGeom>
          <a:noFill/>
          <a:ln w="12700" cap="flat">
            <a:noFill/>
            <a:miter lim="800000"/>
            <a:headEnd type="none" w="med" len="med"/>
            <a:tailEnd type="none" w="med" len="med"/>
          </a:ln>
        </p:spPr>
        <p:txBody>
          <a:bodyPr lIns="0" tIns="0" rIns="0" bIns="0" anchor="ctr">
            <a:prstTxWarp prst="textNoShape">
              <a:avLst/>
            </a:prstTxWarp>
          </a:bodyPr>
          <a:lstStyle/>
          <a:p>
            <a:pPr marL="0" marR="0" indent="0" algn="r" defTabSz="457200" rtl="0" eaLnBrk="1" fontAlgn="auto" latinLnBrk="0" hangingPunct="1">
              <a:lnSpc>
                <a:spcPct val="100000"/>
              </a:lnSpc>
              <a:spcBef>
                <a:spcPts val="0"/>
              </a:spcBef>
              <a:spcAft>
                <a:spcPts val="0"/>
              </a:spcAft>
              <a:buClrTx/>
              <a:buSzTx/>
              <a:buFontTx/>
              <a:buNone/>
              <a:tabLst/>
              <a:defRPr/>
            </a:pPr>
            <a:r>
              <a:rPr lang="en-US" sz="1800" u="sng" baseline="-25000" dirty="0" smtClean="0">
                <a:solidFill>
                  <a:srgbClr val="7F7F7F"/>
                </a:solidFill>
                <a:ea typeface="Gill Sans" charset="0"/>
                <a:cs typeface="Gill Sans" charset="0"/>
              </a:rPr>
              <a:t>http://www.green500.org</a:t>
            </a:r>
          </a:p>
        </p:txBody>
      </p:sp>
      <p:pic>
        <p:nvPicPr>
          <p:cNvPr id="20" name="Picture 19" descr="green500-logo.pdf"/>
          <p:cNvPicPr>
            <a:picLocks noChangeAspect="1"/>
          </p:cNvPicPr>
          <p:nvPr userDrawn="1"/>
        </p:nvPicPr>
        <p:blipFill>
          <a:blip r:embed="rId15">
            <a:alphaModFix amt="15000"/>
            <a:extLst>
              <a:ext uri="{28A0092B-C50C-407E-A947-70E740481C1C}">
                <a14:useLocalDpi xmlns="" xmlns:a14="http://schemas.microsoft.com/office/drawing/2010/main" val="0"/>
              </a:ext>
            </a:extLst>
          </a:blip>
          <a:stretch>
            <a:fillRect/>
          </a:stretch>
        </p:blipFill>
        <p:spPr>
          <a:xfrm>
            <a:off x="-53892" y="554929"/>
            <a:ext cx="9251784" cy="5748142"/>
          </a:xfrm>
          <a:prstGeom prst="rect">
            <a:avLst/>
          </a:prstGeom>
        </p:spPr>
      </p:pic>
    </p:spTree>
    <p:extLst>
      <p:ext uri="{BB962C8B-B14F-4D97-AF65-F5344CB8AC3E}">
        <p14:creationId xmlns="" xmlns:p14="http://schemas.microsoft.com/office/powerpoint/2010/main" val="1737603174"/>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iming>
    <p:tnLst>
      <p:par>
        <p:cTn id="1" dur="indefinite" restart="never" nodeType="tmRoot"/>
      </p:par>
    </p:tnLst>
  </p:timing>
  <p:hf sldNum="0" hdr="0" dt="0"/>
  <p:txStyles>
    <p:titleStyle>
      <a:lvl1pPr algn="ctr" defTabSz="457200" rtl="0" eaLnBrk="1" latinLnBrk="0" hangingPunct="1">
        <a:spcBef>
          <a:spcPct val="0"/>
        </a:spcBef>
        <a:buNone/>
        <a:defRPr sz="4000" b="0" kern="1200">
          <a:solidFill>
            <a:srgbClr val="636463"/>
          </a:solidFill>
          <a:effectLst/>
          <a:latin typeface="+mj-lt"/>
          <a:ea typeface="+mj-ea"/>
          <a:cs typeface="+mj-cs"/>
        </a:defRPr>
      </a:lvl1pPr>
    </p:titleStyle>
    <p:body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accent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rgbClr val="636463"/>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4.emf"/><Relationship Id="rId4" Type="http://schemas.openxmlformats.org/officeDocument/2006/relationships/image" Target="../media/image13.e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een500-logo.pdf"/>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305480" y="1337424"/>
            <a:ext cx="4085216" cy="2538152"/>
          </a:xfrm>
          <a:prstGeom prst="rect">
            <a:avLst/>
          </a:prstGeom>
        </p:spPr>
      </p:pic>
      <p:sp>
        <p:nvSpPr>
          <p:cNvPr id="5" name="Title 4"/>
          <p:cNvSpPr>
            <a:spLocks noGrp="1"/>
          </p:cNvSpPr>
          <p:nvPr>
            <p:ph type="ctrTitle"/>
          </p:nvPr>
        </p:nvSpPr>
        <p:spPr>
          <a:xfrm>
            <a:off x="4287980" y="1672759"/>
            <a:ext cx="4856020" cy="1470025"/>
          </a:xfrm>
          <a:effectLst>
            <a:glow rad="228600">
              <a:schemeClr val="accent2">
                <a:satMod val="175000"/>
                <a:alpha val="40000"/>
              </a:schemeClr>
            </a:glow>
          </a:effectLst>
        </p:spPr>
        <p:txBody>
          <a:bodyPr>
            <a:normAutofit/>
          </a:bodyPr>
          <a:lstStyle/>
          <a:p>
            <a:r>
              <a:rPr lang="en-US" sz="4000" dirty="0" smtClean="0">
                <a:solidFill>
                  <a:srgbClr val="636463"/>
                </a:solidFill>
              </a:rPr>
              <a:t>Escapades to </a:t>
            </a:r>
            <a:r>
              <a:rPr lang="en-US" sz="4000" dirty="0" err="1" smtClean="0">
                <a:solidFill>
                  <a:srgbClr val="636463"/>
                </a:solidFill>
              </a:rPr>
              <a:t>Exascale</a:t>
            </a:r>
            <a:endParaRPr lang="en-US" sz="4000" dirty="0">
              <a:solidFill>
                <a:srgbClr val="636463"/>
              </a:solidFill>
            </a:endParaRPr>
          </a:p>
        </p:txBody>
      </p:sp>
      <p:sp>
        <p:nvSpPr>
          <p:cNvPr id="8" name="Subtitle 7"/>
          <p:cNvSpPr>
            <a:spLocks noGrp="1"/>
          </p:cNvSpPr>
          <p:nvPr>
            <p:ph type="subTitle" idx="1"/>
          </p:nvPr>
        </p:nvSpPr>
        <p:spPr>
          <a:xfrm>
            <a:off x="1371600" y="4248101"/>
            <a:ext cx="6400800" cy="1913150"/>
          </a:xfrm>
        </p:spPr>
        <p:txBody>
          <a:bodyPr>
            <a:normAutofit lnSpcReduction="10000"/>
          </a:bodyPr>
          <a:lstStyle/>
          <a:p>
            <a:r>
              <a:rPr lang="en-US" b="1" dirty="0" err="1" smtClean="0">
                <a:solidFill>
                  <a:srgbClr val="64696C"/>
                </a:solidFill>
              </a:rPr>
              <a:t>Pavan</a:t>
            </a:r>
            <a:r>
              <a:rPr lang="en-US" b="1" dirty="0" smtClean="0">
                <a:solidFill>
                  <a:srgbClr val="64696C"/>
                </a:solidFill>
              </a:rPr>
              <a:t> </a:t>
            </a:r>
            <a:r>
              <a:rPr lang="en-US" b="1" dirty="0" err="1" smtClean="0">
                <a:solidFill>
                  <a:srgbClr val="64696C"/>
                </a:solidFill>
              </a:rPr>
              <a:t>Balaji</a:t>
            </a:r>
            <a:endParaRPr lang="en-US" b="1" dirty="0" smtClean="0">
              <a:solidFill>
                <a:srgbClr val="64696C"/>
              </a:solidFill>
            </a:endParaRPr>
          </a:p>
          <a:p>
            <a:r>
              <a:rPr lang="en-US" b="1" dirty="0" smtClean="0">
                <a:solidFill>
                  <a:srgbClr val="64696C"/>
                </a:solidFill>
              </a:rPr>
              <a:t>for</a:t>
            </a:r>
          </a:p>
          <a:p>
            <a:r>
              <a:rPr lang="en-US" dirty="0" smtClean="0">
                <a:solidFill>
                  <a:srgbClr val="64696C"/>
                </a:solidFill>
              </a:rPr>
              <a:t>Tom Scogland, Balaji </a:t>
            </a:r>
            <a:r>
              <a:rPr lang="en-US" dirty="0" err="1" smtClean="0">
                <a:solidFill>
                  <a:srgbClr val="64696C"/>
                </a:solidFill>
              </a:rPr>
              <a:t>Subramaniam</a:t>
            </a:r>
            <a:r>
              <a:rPr lang="en-US" dirty="0" smtClean="0">
                <a:solidFill>
                  <a:srgbClr val="64696C"/>
                </a:solidFill>
              </a:rPr>
              <a:t>, and </a:t>
            </a:r>
          </a:p>
          <a:p>
            <a:r>
              <a:rPr lang="en-US" b="1" dirty="0" smtClean="0">
                <a:solidFill>
                  <a:srgbClr val="64696C"/>
                </a:solidFill>
              </a:rPr>
              <a:t>Wu-</a:t>
            </a:r>
            <a:r>
              <a:rPr lang="en-US" b="1" dirty="0" err="1" smtClean="0">
                <a:solidFill>
                  <a:srgbClr val="64696C"/>
                </a:solidFill>
              </a:rPr>
              <a:t>chun</a:t>
            </a:r>
            <a:r>
              <a:rPr lang="en-US" b="1" dirty="0" smtClean="0">
                <a:solidFill>
                  <a:srgbClr val="64696C"/>
                </a:solidFill>
              </a:rPr>
              <a:t> Feng</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12993"/>
            <a:ext cx="9144000" cy="973747"/>
          </a:xfrm>
        </p:spPr>
        <p:txBody>
          <a:bodyPr>
            <a:normAutofit/>
          </a:bodyPr>
          <a:lstStyle/>
          <a:p>
            <a:r>
              <a:rPr lang="en-US" dirty="0" smtClean="0"/>
              <a:t>Trends in Power:  Max, Mean, Median, Min</a:t>
            </a:r>
            <a:endParaRPr lang="en-US" dirty="0"/>
          </a:p>
        </p:txBody>
      </p:sp>
      <p:pic>
        <p:nvPicPr>
          <p:cNvPr id="4" name="Content Placeholder 3" descr="all_power.pdf"/>
          <p:cNvPicPr>
            <a:picLocks noGrp="1" noChangeAspect="1"/>
          </p:cNvPicPr>
          <p:nvPr>
            <p:ph idx="1"/>
          </p:nvPr>
        </p:nvPicPr>
        <p:blipFill>
          <a:blip r:embed="rId3"/>
          <a:srcRect l="-15587" r="-15587"/>
          <a:stretch>
            <a:fillRect/>
          </a:stretch>
        </p:blipFill>
        <p:spPr>
          <a:xfrm>
            <a:off x="161280" y="1211978"/>
            <a:ext cx="8835818" cy="5051147"/>
          </a:xfr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1728" y="254000"/>
            <a:ext cx="8260544" cy="762000"/>
          </a:xfrm>
        </p:spPr>
        <p:txBody>
          <a:bodyPr>
            <a:normAutofit fontScale="90000"/>
          </a:bodyPr>
          <a:lstStyle/>
          <a:p>
            <a:pPr algn="ctr"/>
            <a:r>
              <a:rPr lang="en-US" dirty="0" smtClean="0"/>
              <a:t>Trends:  Energy </a:t>
            </a:r>
            <a:r>
              <a:rPr lang="en-US" dirty="0" err="1" smtClean="0"/>
              <a:t>vs</a:t>
            </a:r>
            <a:r>
              <a:rPr lang="en-US" dirty="0" smtClean="0"/>
              <a:t> Performance Efficiency</a:t>
            </a:r>
            <a:endParaRPr lang="en-US" dirty="0"/>
          </a:p>
        </p:txBody>
      </p:sp>
      <p:pic>
        <p:nvPicPr>
          <p:cNvPr id="4" name="Content Placeholder 3"/>
          <p:cNvPicPr>
            <a:picLocks noGrp="1" noChangeAspect="1"/>
          </p:cNvPicPr>
          <p:nvPr>
            <p:ph idx="1"/>
          </p:nvPr>
        </p:nvPicPr>
        <p:blipFill>
          <a:blip r:embed="rId3">
            <a:extLst>
              <a:ext uri="{28A0092B-C50C-407E-A947-70E740481C1C}">
                <a14:useLocalDpi xmlns="" xmlns:a14="http://schemas.microsoft.com/office/drawing/2010/main" val="0"/>
              </a:ext>
            </a:extLst>
          </a:blip>
          <a:stretch>
            <a:fillRect/>
          </a:stretch>
        </p:blipFill>
        <p:spPr>
          <a:xfrm>
            <a:off x="786979" y="738032"/>
            <a:ext cx="7570041" cy="5677530"/>
          </a:xfrm>
        </p:spPr>
      </p:pic>
      <p:sp>
        <p:nvSpPr>
          <p:cNvPr id="6" name="TextBox 5"/>
          <p:cNvSpPr txBox="1"/>
          <p:nvPr/>
        </p:nvSpPr>
        <p:spPr>
          <a:xfrm>
            <a:off x="4555903" y="1652728"/>
            <a:ext cx="714859" cy="461665"/>
          </a:xfrm>
          <a:prstGeom prst="rect">
            <a:avLst/>
          </a:prstGeom>
          <a:noFill/>
        </p:spPr>
        <p:txBody>
          <a:bodyPr wrap="none" rtlCol="0">
            <a:spAutoFit/>
          </a:bodyPr>
          <a:lstStyle/>
          <a:p>
            <a:r>
              <a:rPr lang="en-US" dirty="0" smtClean="0"/>
              <a:t>Cell</a:t>
            </a:r>
            <a:endParaRPr lang="en-US" dirty="0"/>
          </a:p>
        </p:txBody>
      </p:sp>
      <p:sp>
        <p:nvSpPr>
          <p:cNvPr id="8" name="TextBox 7"/>
          <p:cNvSpPr txBox="1"/>
          <p:nvPr/>
        </p:nvSpPr>
        <p:spPr>
          <a:xfrm>
            <a:off x="8072741" y="1608325"/>
            <a:ext cx="851615" cy="461665"/>
          </a:xfrm>
          <a:prstGeom prst="rect">
            <a:avLst/>
          </a:prstGeom>
          <a:noFill/>
        </p:spPr>
        <p:txBody>
          <a:bodyPr wrap="none" rtlCol="0">
            <a:spAutoFit/>
          </a:bodyPr>
          <a:lstStyle/>
          <a:p>
            <a:r>
              <a:rPr lang="en-US" dirty="0" smtClean="0"/>
              <a:t>GPU</a:t>
            </a:r>
            <a:endParaRPr lang="en-US" dirty="0"/>
          </a:p>
        </p:txBody>
      </p:sp>
      <p:cxnSp>
        <p:nvCxnSpPr>
          <p:cNvPr id="10" name="Straight Arrow Connector 9"/>
          <p:cNvCxnSpPr>
            <a:stCxn id="6" idx="2"/>
          </p:cNvCxnSpPr>
          <p:nvPr/>
        </p:nvCxnSpPr>
        <p:spPr>
          <a:xfrm>
            <a:off x="4913333" y="2114393"/>
            <a:ext cx="539542" cy="70168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a:off x="4902259" y="2114515"/>
            <a:ext cx="1225564" cy="65716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3" name="Straight Arrow Connector 12"/>
          <p:cNvCxnSpPr>
            <a:stCxn id="6" idx="2"/>
          </p:cNvCxnSpPr>
          <p:nvPr/>
        </p:nvCxnSpPr>
        <p:spPr>
          <a:xfrm>
            <a:off x="4913333" y="2114393"/>
            <a:ext cx="1916082" cy="63952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8" idx="2"/>
          </p:cNvCxnSpPr>
          <p:nvPr/>
        </p:nvCxnSpPr>
        <p:spPr>
          <a:xfrm flipH="1">
            <a:off x="6793185" y="2069990"/>
            <a:ext cx="1705364" cy="162876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8" idx="2"/>
          </p:cNvCxnSpPr>
          <p:nvPr/>
        </p:nvCxnSpPr>
        <p:spPr>
          <a:xfrm flipH="1">
            <a:off x="7495482" y="2069990"/>
            <a:ext cx="1003067" cy="152757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293823" y="1325860"/>
            <a:ext cx="1338828" cy="307777"/>
          </a:xfrm>
          <a:prstGeom prst="rect">
            <a:avLst/>
          </a:prstGeom>
          <a:noFill/>
        </p:spPr>
        <p:txBody>
          <a:bodyPr wrap="none" rtlCol="0">
            <a:spAutoFit/>
          </a:bodyPr>
          <a:lstStyle/>
          <a:p>
            <a:r>
              <a:rPr lang="en-US" sz="1400" dirty="0" smtClean="0"/>
              <a:t>MFLOPS/Watt</a:t>
            </a:r>
            <a:endParaRPr lang="en-US" sz="1400" dirty="0"/>
          </a:p>
        </p:txBody>
      </p:sp>
      <p:sp>
        <p:nvSpPr>
          <p:cNvPr id="14" name="TextBox 13"/>
          <p:cNvSpPr txBox="1"/>
          <p:nvPr/>
        </p:nvSpPr>
        <p:spPr>
          <a:xfrm>
            <a:off x="6590517" y="1349427"/>
            <a:ext cx="1771213" cy="307777"/>
          </a:xfrm>
          <a:prstGeom prst="rect">
            <a:avLst/>
          </a:prstGeom>
          <a:noFill/>
        </p:spPr>
        <p:txBody>
          <a:bodyPr wrap="none" rtlCol="0">
            <a:spAutoFit/>
          </a:bodyPr>
          <a:lstStyle/>
          <a:p>
            <a:r>
              <a:rPr lang="en-US" sz="1400" dirty="0" smtClean="0"/>
              <a:t>% of peak MFLOPS</a:t>
            </a:r>
            <a:endParaRPr lang="en-US" sz="1400" dirty="0"/>
          </a:p>
        </p:txBody>
      </p:sp>
    </p:spTree>
    <p:extLst>
      <p:ext uri="{BB962C8B-B14F-4D97-AF65-F5344CB8AC3E}">
        <p14:creationId xmlns="" xmlns:p14="http://schemas.microsoft.com/office/powerpoint/2010/main" val="383112139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Trends in Feature Size</a:t>
            </a:r>
            <a:endParaRPr lang="en-US" dirty="0"/>
          </a:p>
        </p:txBody>
      </p:sp>
      <p:pic>
        <p:nvPicPr>
          <p:cNvPr id="5" name="Content Placeholder 4"/>
          <p:cNvPicPr>
            <a:picLocks noGrp="1" noChangeAspect="1"/>
          </p:cNvPicPr>
          <p:nvPr>
            <p:ph idx="1"/>
          </p:nvPr>
        </p:nvPicPr>
        <p:blipFill>
          <a:blip r:embed="rId3"/>
          <a:srcRect t="-43112" b="-43112"/>
          <a:stretch>
            <a:fillRect/>
          </a:stretch>
        </p:blipFill>
        <p:spPr>
          <a:xfrm>
            <a:off x="457200" y="1025443"/>
            <a:ext cx="8229600" cy="4704592"/>
          </a:xfrm>
        </p:spPr>
      </p:pic>
      <p:sp>
        <p:nvSpPr>
          <p:cNvPr id="6" name="TextBox 5"/>
          <p:cNvSpPr txBox="1"/>
          <p:nvPr/>
        </p:nvSpPr>
        <p:spPr>
          <a:xfrm>
            <a:off x="1374950" y="4905022"/>
            <a:ext cx="6384430" cy="461665"/>
          </a:xfrm>
          <a:prstGeom prst="rect">
            <a:avLst/>
          </a:prstGeom>
          <a:noFill/>
        </p:spPr>
        <p:txBody>
          <a:bodyPr wrap="none" rtlCol="0">
            <a:spAutoFit/>
          </a:bodyPr>
          <a:lstStyle/>
          <a:p>
            <a:r>
              <a:rPr lang="en-US" dirty="0" smtClean="0"/>
              <a:t>Average minimum feature size in nanometers</a:t>
            </a:r>
            <a:endParaRPr lang="en-US" dirty="0"/>
          </a:p>
        </p:txBody>
      </p:sp>
    </p:spTree>
    <p:extLst>
      <p:ext uri="{BB962C8B-B14F-4D97-AF65-F5344CB8AC3E}">
        <p14:creationId xmlns="" xmlns:p14="http://schemas.microsoft.com/office/powerpoint/2010/main" val="16895140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	</a:t>
            </a:r>
            <a:endParaRPr lang="en-US" dirty="0"/>
          </a:p>
        </p:txBody>
      </p:sp>
      <p:sp>
        <p:nvSpPr>
          <p:cNvPr id="3" name="Content Placeholder 2"/>
          <p:cNvSpPr>
            <a:spLocks noGrp="1"/>
          </p:cNvSpPr>
          <p:nvPr>
            <p:ph idx="1"/>
          </p:nvPr>
        </p:nvSpPr>
        <p:spPr>
          <a:xfrm>
            <a:off x="430557" y="1281758"/>
            <a:ext cx="8229600" cy="4835525"/>
          </a:xfrm>
        </p:spPr>
        <p:txBody>
          <a:bodyPr>
            <a:normAutofit/>
          </a:bodyPr>
          <a:lstStyle/>
          <a:p>
            <a:r>
              <a:rPr lang="en-US" dirty="0" smtClean="0">
                <a:solidFill>
                  <a:srgbClr val="000000"/>
                </a:solidFill>
                <a:latin typeface="Calibri" pitchFamily="-112" charset="0"/>
              </a:rPr>
              <a:t>Green Supercomputing:  A Brief History</a:t>
            </a:r>
          </a:p>
          <a:p>
            <a:pPr lvl="1"/>
            <a:r>
              <a:rPr lang="en-US" dirty="0" smtClean="0">
                <a:solidFill>
                  <a:srgbClr val="666666"/>
                </a:solidFill>
                <a:latin typeface="Calibri" pitchFamily="-112" charset="0"/>
              </a:rPr>
              <a:t>Motivation, History, and Evolution</a:t>
            </a:r>
          </a:p>
          <a:p>
            <a:r>
              <a:rPr lang="en-US" dirty="0" smtClean="0">
                <a:solidFill>
                  <a:srgbClr val="000000"/>
                </a:solidFill>
                <a:latin typeface="Calibri" pitchFamily="-112" charset="0"/>
              </a:rPr>
              <a:t>Green500 Trends</a:t>
            </a:r>
          </a:p>
          <a:p>
            <a:r>
              <a:rPr lang="en-US" dirty="0" smtClean="0">
                <a:solidFill>
                  <a:srgbClr val="72B536"/>
                </a:solidFill>
                <a:latin typeface="Calibri" pitchFamily="-112" charset="0"/>
              </a:rPr>
              <a:t>Projections Toward </a:t>
            </a:r>
            <a:r>
              <a:rPr lang="en-US" dirty="0" err="1" smtClean="0">
                <a:solidFill>
                  <a:srgbClr val="72B536"/>
                </a:solidFill>
                <a:latin typeface="Calibri" pitchFamily="-112" charset="0"/>
              </a:rPr>
              <a:t>Exascale</a:t>
            </a:r>
            <a:endParaRPr lang="en-US" dirty="0" smtClean="0">
              <a:solidFill>
                <a:srgbClr val="72B536"/>
              </a:solidFill>
              <a:latin typeface="Calibri" pitchFamily="-112" charset="0"/>
            </a:endParaRPr>
          </a:p>
          <a:p>
            <a:r>
              <a:rPr lang="en-US" dirty="0" smtClean="0">
                <a:latin typeface="Calibri" pitchFamily="-112" charset="0"/>
              </a:rPr>
              <a:t>Setting Trends for Energy-Efficient Supercomputing</a:t>
            </a:r>
          </a:p>
          <a:p>
            <a:pPr lvl="1"/>
            <a:r>
              <a:rPr lang="en-US" dirty="0" smtClean="0">
                <a:solidFill>
                  <a:srgbClr val="636463"/>
                </a:solidFill>
                <a:latin typeface="Calibri" pitchFamily="-112" charset="0"/>
              </a:rPr>
              <a:t>Methodologies</a:t>
            </a:r>
          </a:p>
          <a:p>
            <a:pPr lvl="1"/>
            <a:r>
              <a:rPr lang="en-US" dirty="0" smtClean="0">
                <a:solidFill>
                  <a:srgbClr val="636463"/>
                </a:solidFill>
                <a:latin typeface="Calibri" pitchFamily="-112" charset="0"/>
              </a:rPr>
              <a:t>Metrics</a:t>
            </a:r>
          </a:p>
          <a:p>
            <a:pPr lvl="1"/>
            <a:r>
              <a:rPr lang="en-US" dirty="0" smtClean="0">
                <a:solidFill>
                  <a:srgbClr val="636463"/>
                </a:solidFill>
                <a:latin typeface="Calibri" pitchFamily="-112" charset="0"/>
              </a:rPr>
              <a:t>Workloads</a:t>
            </a:r>
          </a:p>
          <a:p>
            <a:r>
              <a:rPr lang="en-US" dirty="0" smtClean="0">
                <a:latin typeface="Calibri" pitchFamily="-112" charset="0"/>
              </a:rPr>
              <a:t>Conclusions</a:t>
            </a:r>
          </a:p>
          <a:p>
            <a:pPr>
              <a:buNone/>
            </a:pPr>
            <a:endParaRPr lang="en-US" dirty="0"/>
          </a:p>
        </p:txBody>
      </p:sp>
    </p:spTree>
    <p:extLst>
      <p:ext uri="{BB962C8B-B14F-4D97-AF65-F5344CB8AC3E}">
        <p14:creationId xmlns="" xmlns:p14="http://schemas.microsoft.com/office/powerpoint/2010/main" val="11349858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360" y="304800"/>
            <a:ext cx="8955280" cy="1066800"/>
          </a:xfrm>
        </p:spPr>
        <p:txBody>
          <a:bodyPr>
            <a:noAutofit/>
          </a:bodyPr>
          <a:lstStyle/>
          <a:p>
            <a:r>
              <a:rPr lang="en-US" sz="3200" dirty="0" err="1" smtClean="0"/>
              <a:t>Exascale</a:t>
            </a:r>
            <a:r>
              <a:rPr lang="en-US" sz="3200" dirty="0" smtClean="0"/>
              <a:t> Computing Study: </a:t>
            </a:r>
            <a:br>
              <a:rPr lang="en-US" sz="3200" dirty="0" smtClean="0"/>
            </a:br>
            <a:r>
              <a:rPr lang="en-US" sz="3200" dirty="0" smtClean="0"/>
              <a:t>Technology Challenges in Achieving </a:t>
            </a:r>
            <a:r>
              <a:rPr lang="en-US" sz="3200" dirty="0" err="1" smtClean="0"/>
              <a:t>Exascale</a:t>
            </a:r>
            <a:r>
              <a:rPr lang="en-US" sz="3200" dirty="0" smtClean="0"/>
              <a:t> Systems</a:t>
            </a:r>
            <a:endParaRPr lang="en-US" sz="3200" dirty="0"/>
          </a:p>
        </p:txBody>
      </p:sp>
      <p:sp>
        <p:nvSpPr>
          <p:cNvPr id="3" name="Content Placeholder 2"/>
          <p:cNvSpPr>
            <a:spLocks noGrp="1"/>
          </p:cNvSpPr>
          <p:nvPr>
            <p:ph idx="1"/>
          </p:nvPr>
        </p:nvSpPr>
        <p:spPr>
          <a:xfrm>
            <a:off x="584200" y="1612900"/>
            <a:ext cx="8089900" cy="4178300"/>
          </a:xfrm>
        </p:spPr>
        <p:txBody>
          <a:bodyPr>
            <a:normAutofit fontScale="92500" lnSpcReduction="10000"/>
          </a:bodyPr>
          <a:lstStyle/>
          <a:p>
            <a:r>
              <a:rPr lang="en-US" dirty="0" smtClean="0"/>
              <a:t>Goal</a:t>
            </a:r>
          </a:p>
          <a:p>
            <a:pPr lvl="1"/>
            <a:r>
              <a:rPr lang="en-US" dirty="0" smtClean="0">
                <a:solidFill>
                  <a:srgbClr val="636463"/>
                </a:solidFill>
              </a:rPr>
              <a:t>“Because of the difficulty of achieving such physical constraints, the study was permitted to assume some growth, perhaps a factor of 2X, to something with a maximum limit of 500 racks and </a:t>
            </a:r>
            <a:r>
              <a:rPr lang="en-US" i="1" dirty="0" smtClean="0">
                <a:solidFill>
                  <a:srgbClr val="FF0000"/>
                </a:solidFill>
              </a:rPr>
              <a:t>20 MW </a:t>
            </a:r>
            <a:r>
              <a:rPr lang="en-US" dirty="0" smtClean="0">
                <a:solidFill>
                  <a:srgbClr val="636463"/>
                </a:solidFill>
              </a:rPr>
              <a:t>for the computational part of the 2015 system.”</a:t>
            </a:r>
          </a:p>
          <a:p>
            <a:r>
              <a:rPr lang="en-US" dirty="0" smtClean="0"/>
              <a:t>Realistic Projection?</a:t>
            </a:r>
          </a:p>
          <a:p>
            <a:pPr lvl="1"/>
            <a:r>
              <a:rPr lang="en-US" dirty="0" smtClean="0">
                <a:solidFill>
                  <a:srgbClr val="636463"/>
                </a:solidFill>
              </a:rPr>
              <a:t>“Assuming that </a:t>
            </a:r>
            <a:r>
              <a:rPr lang="en-US" dirty="0" err="1" smtClean="0">
                <a:solidFill>
                  <a:srgbClr val="636463"/>
                </a:solidFill>
              </a:rPr>
              <a:t>Linpack</a:t>
            </a:r>
            <a:r>
              <a:rPr lang="en-US" dirty="0" smtClean="0">
                <a:solidFill>
                  <a:srgbClr val="636463"/>
                </a:solidFill>
              </a:rPr>
              <a:t> performance will continue to be of at least passing significance to real </a:t>
            </a:r>
            <a:r>
              <a:rPr lang="en-US" dirty="0" err="1" smtClean="0">
                <a:solidFill>
                  <a:srgbClr val="636463"/>
                </a:solidFill>
              </a:rPr>
              <a:t>exascale</a:t>
            </a:r>
            <a:r>
              <a:rPr lang="en-US" dirty="0" smtClean="0">
                <a:solidFill>
                  <a:srgbClr val="636463"/>
                </a:solidFill>
              </a:rPr>
              <a:t> applications and that technology advances in fact proceed as they did in the last decade (both of which have been shown here to be of dubious validity), then […] an </a:t>
            </a:r>
            <a:r>
              <a:rPr lang="en-US" dirty="0" err="1" smtClean="0">
                <a:solidFill>
                  <a:srgbClr val="636463"/>
                </a:solidFill>
              </a:rPr>
              <a:t>exaflop</a:t>
            </a:r>
            <a:r>
              <a:rPr lang="en-US" dirty="0" smtClean="0">
                <a:solidFill>
                  <a:srgbClr val="636463"/>
                </a:solidFill>
              </a:rPr>
              <a:t> per second system is possible at around </a:t>
            </a:r>
            <a:r>
              <a:rPr lang="en-US" i="1" dirty="0" smtClean="0">
                <a:solidFill>
                  <a:srgbClr val="FF0000"/>
                </a:solidFill>
              </a:rPr>
              <a:t>67 MW</a:t>
            </a:r>
            <a:r>
              <a:rPr lang="en-US" dirty="0" smtClean="0"/>
              <a:t>.”</a:t>
            </a:r>
            <a:endParaRPr lang="en-US" dirty="0"/>
          </a:p>
        </p:txBody>
      </p:sp>
      <p:sp>
        <p:nvSpPr>
          <p:cNvPr id="4" name="TextBox 3"/>
          <p:cNvSpPr txBox="1"/>
          <p:nvPr/>
        </p:nvSpPr>
        <p:spPr>
          <a:xfrm>
            <a:off x="1594556" y="5757671"/>
            <a:ext cx="5954888" cy="523220"/>
          </a:xfrm>
          <a:prstGeom prst="rect">
            <a:avLst/>
          </a:prstGeom>
          <a:noFill/>
        </p:spPr>
        <p:txBody>
          <a:bodyPr wrap="square" rtlCol="0">
            <a:spAutoFit/>
          </a:bodyPr>
          <a:lstStyle/>
          <a:p>
            <a:r>
              <a:rPr lang="en-US" sz="1400" dirty="0" smtClean="0">
                <a:solidFill>
                  <a:srgbClr val="636463"/>
                </a:solidFill>
              </a:rPr>
              <a:t>P</a:t>
            </a:r>
            <a:r>
              <a:rPr lang="en-US" sz="1400" dirty="0">
                <a:solidFill>
                  <a:srgbClr val="636463"/>
                </a:solidFill>
              </a:rPr>
              <a:t>. </a:t>
            </a:r>
            <a:r>
              <a:rPr lang="en-US" sz="1400" dirty="0" err="1">
                <a:solidFill>
                  <a:srgbClr val="636463"/>
                </a:solidFill>
              </a:rPr>
              <a:t>Kogge</a:t>
            </a:r>
            <a:r>
              <a:rPr lang="en-US" sz="1400" dirty="0">
                <a:solidFill>
                  <a:srgbClr val="636463"/>
                </a:solidFill>
              </a:rPr>
              <a:t>, K. Bergman, S. </a:t>
            </a:r>
            <a:r>
              <a:rPr lang="en-US" sz="1400" dirty="0" err="1">
                <a:solidFill>
                  <a:srgbClr val="636463"/>
                </a:solidFill>
              </a:rPr>
              <a:t>Borkar</a:t>
            </a:r>
            <a:r>
              <a:rPr lang="en-US" sz="1400" dirty="0">
                <a:solidFill>
                  <a:srgbClr val="636463"/>
                </a:solidFill>
              </a:rPr>
              <a:t>, and D. Campbell, </a:t>
            </a:r>
            <a:r>
              <a:rPr lang="en-US" sz="1400" dirty="0" smtClean="0">
                <a:solidFill>
                  <a:srgbClr val="636463"/>
                </a:solidFill>
              </a:rPr>
              <a:t>“</a:t>
            </a:r>
            <a:r>
              <a:rPr lang="en-US" sz="1400" dirty="0" err="1">
                <a:solidFill>
                  <a:srgbClr val="636463"/>
                </a:solidFill>
              </a:rPr>
              <a:t>Exascale</a:t>
            </a:r>
            <a:r>
              <a:rPr lang="en-US" sz="1400" dirty="0">
                <a:solidFill>
                  <a:srgbClr val="636463"/>
                </a:solidFill>
              </a:rPr>
              <a:t> </a:t>
            </a:r>
            <a:r>
              <a:rPr lang="en-US" sz="1400" dirty="0" smtClean="0">
                <a:solidFill>
                  <a:srgbClr val="636463"/>
                </a:solidFill>
              </a:rPr>
              <a:t>computing </a:t>
            </a:r>
            <a:r>
              <a:rPr lang="en-US" sz="1400" dirty="0">
                <a:solidFill>
                  <a:srgbClr val="636463"/>
                </a:solidFill>
              </a:rPr>
              <a:t>study: Technology challenges in achieving </a:t>
            </a:r>
            <a:r>
              <a:rPr lang="en-US" sz="1400" dirty="0" err="1">
                <a:solidFill>
                  <a:srgbClr val="636463"/>
                </a:solidFill>
              </a:rPr>
              <a:t>exascale</a:t>
            </a:r>
            <a:r>
              <a:rPr lang="en-US" sz="1400" dirty="0">
                <a:solidFill>
                  <a:srgbClr val="636463"/>
                </a:solidFill>
              </a:rPr>
              <a:t> systems,” 2008.</a:t>
            </a:r>
          </a:p>
        </p:txBody>
      </p:sp>
    </p:spTree>
    <p:extLst>
      <p:ext uri="{BB962C8B-B14F-4D97-AF65-F5344CB8AC3E}">
        <p14:creationId xmlns="" xmlns:p14="http://schemas.microsoft.com/office/powerpoint/2010/main" val="45780403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Trends:  From 2009 to 2011 and Beyond</a:t>
            </a:r>
            <a:endParaRPr lang="en-US" dirty="0"/>
          </a:p>
        </p:txBody>
      </p:sp>
      <p:pic>
        <p:nvPicPr>
          <p:cNvPr id="4" name="Content Placeholder 3"/>
          <p:cNvPicPr>
            <a:picLocks noGrp="1" noChangeAspect="1"/>
          </p:cNvPicPr>
          <p:nvPr>
            <p:ph idx="1"/>
          </p:nvPr>
        </p:nvPicPr>
        <p:blipFill>
          <a:blip r:embed="rId2">
            <a:extLst>
              <a:ext uri="{28A0092B-C50C-407E-A947-70E740481C1C}">
                <a14:useLocalDpi xmlns="" xmlns:a14="http://schemas.microsoft.com/office/drawing/2010/main" val="0"/>
              </a:ext>
            </a:extLst>
          </a:blip>
          <a:stretch>
            <a:fillRect/>
          </a:stretch>
        </p:blipFill>
        <p:spPr>
          <a:xfrm>
            <a:off x="70172" y="1182350"/>
            <a:ext cx="8985252" cy="5054204"/>
          </a:xfrm>
        </p:spPr>
      </p:pic>
      <p:sp>
        <p:nvSpPr>
          <p:cNvPr id="18" name="Oval 17"/>
          <p:cNvSpPr/>
          <p:nvPr/>
        </p:nvSpPr>
        <p:spPr>
          <a:xfrm>
            <a:off x="6300761" y="1508817"/>
            <a:ext cx="381000" cy="228600"/>
          </a:xfrm>
          <a:prstGeom prst="ellipse">
            <a:avLst/>
          </a:prstGeom>
          <a:noFill/>
          <a:ln w="19050" cmpd="sng">
            <a:solidFill>
              <a:srgbClr val="72B53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8040"/>
              </a:solidFill>
            </a:endParaRPr>
          </a:p>
        </p:txBody>
      </p:sp>
      <p:sp>
        <p:nvSpPr>
          <p:cNvPr id="19" name="TextBox 18"/>
          <p:cNvSpPr txBox="1"/>
          <p:nvPr/>
        </p:nvSpPr>
        <p:spPr>
          <a:xfrm>
            <a:off x="5867400" y="1170039"/>
            <a:ext cx="1905000" cy="338554"/>
          </a:xfrm>
          <a:prstGeom prst="rect">
            <a:avLst/>
          </a:prstGeom>
          <a:noFill/>
          <a:ln>
            <a:noFill/>
          </a:ln>
        </p:spPr>
        <p:txBody>
          <a:bodyPr wrap="square" rtlCol="0">
            <a:spAutoFit/>
          </a:bodyPr>
          <a:lstStyle/>
          <a:p>
            <a:r>
              <a:rPr lang="en-US" sz="1600" dirty="0" smtClean="0">
                <a:latin typeface="Calibri" pitchFamily="34" charset="0"/>
              </a:rPr>
              <a:t>Exascale in 100 MW</a:t>
            </a:r>
            <a:endParaRPr lang="en-US" sz="1600" dirty="0">
              <a:latin typeface="Calibri" pitchFamily="34" charset="0"/>
            </a:endParaRPr>
          </a:p>
        </p:txBody>
      </p:sp>
      <p:sp>
        <p:nvSpPr>
          <p:cNvPr id="20" name="Oval 19"/>
          <p:cNvSpPr/>
          <p:nvPr/>
        </p:nvSpPr>
        <p:spPr>
          <a:xfrm>
            <a:off x="7059095" y="2065758"/>
            <a:ext cx="381000" cy="228600"/>
          </a:xfrm>
          <a:prstGeom prst="ellipse">
            <a:avLst/>
          </a:prstGeom>
          <a:noFill/>
          <a:ln w="19050" cmpd="sng">
            <a:solidFill>
              <a:srgbClr val="72B53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8040"/>
              </a:solidFill>
            </a:endParaRPr>
          </a:p>
        </p:txBody>
      </p:sp>
      <p:sp>
        <p:nvSpPr>
          <p:cNvPr id="21" name="TextBox 20"/>
          <p:cNvSpPr txBox="1"/>
          <p:nvPr/>
        </p:nvSpPr>
        <p:spPr>
          <a:xfrm>
            <a:off x="6916994" y="1673300"/>
            <a:ext cx="1905000" cy="338554"/>
          </a:xfrm>
          <a:prstGeom prst="rect">
            <a:avLst/>
          </a:prstGeom>
          <a:noFill/>
          <a:ln>
            <a:noFill/>
          </a:ln>
        </p:spPr>
        <p:txBody>
          <a:bodyPr wrap="square" rtlCol="0">
            <a:spAutoFit/>
          </a:bodyPr>
          <a:lstStyle/>
          <a:p>
            <a:r>
              <a:rPr lang="en-US" sz="1600" dirty="0" smtClean="0">
                <a:latin typeface="Calibri" pitchFamily="34" charset="0"/>
              </a:rPr>
              <a:t>Exascale in 20 MW</a:t>
            </a:r>
            <a:endParaRPr lang="en-US" sz="1600" dirty="0">
              <a:latin typeface="Calibri" pitchFamily="34" charset="0"/>
            </a:endParaRPr>
          </a:p>
        </p:txBody>
      </p:sp>
      <p:sp>
        <p:nvSpPr>
          <p:cNvPr id="27" name="Oval 26"/>
          <p:cNvSpPr/>
          <p:nvPr/>
        </p:nvSpPr>
        <p:spPr>
          <a:xfrm>
            <a:off x="4480396" y="2232594"/>
            <a:ext cx="381000" cy="228600"/>
          </a:xfrm>
          <a:prstGeom prst="ellipse">
            <a:avLst/>
          </a:prstGeom>
          <a:noFill/>
          <a:ln w="19050" cmpd="sng">
            <a:solidFill>
              <a:srgbClr val="72B53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8040"/>
              </a:solidFill>
            </a:endParaRPr>
          </a:p>
        </p:txBody>
      </p:sp>
      <p:sp>
        <p:nvSpPr>
          <p:cNvPr id="28" name="TextBox 27"/>
          <p:cNvSpPr txBox="1"/>
          <p:nvPr/>
        </p:nvSpPr>
        <p:spPr>
          <a:xfrm>
            <a:off x="4845005" y="2134174"/>
            <a:ext cx="1219200" cy="338554"/>
          </a:xfrm>
          <a:prstGeom prst="rect">
            <a:avLst/>
          </a:prstGeom>
          <a:noFill/>
          <a:ln>
            <a:noFill/>
          </a:ln>
        </p:spPr>
        <p:txBody>
          <a:bodyPr wrap="square" rtlCol="0">
            <a:spAutoFit/>
          </a:bodyPr>
          <a:lstStyle/>
          <a:p>
            <a:r>
              <a:rPr lang="en-US" sz="1600" dirty="0" smtClean="0">
                <a:latin typeface="Calibri" pitchFamily="34" charset="0"/>
              </a:rPr>
              <a:t>K-Computer</a:t>
            </a:r>
            <a:endParaRPr lang="en-US" sz="1600" dirty="0">
              <a:latin typeface="Calibri" pitchFamily="34" charset="0"/>
            </a:endParaRPr>
          </a:p>
        </p:txBody>
      </p:sp>
      <p:sp>
        <p:nvSpPr>
          <p:cNvPr id="13" name="Oval 12"/>
          <p:cNvSpPr/>
          <p:nvPr/>
        </p:nvSpPr>
        <p:spPr>
          <a:xfrm>
            <a:off x="4937163" y="4894466"/>
            <a:ext cx="381000" cy="228600"/>
          </a:xfrm>
          <a:prstGeom prst="ellipse">
            <a:avLst/>
          </a:prstGeom>
          <a:noFill/>
          <a:ln>
            <a:solidFill>
              <a:srgbClr val="00804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8040"/>
              </a:solidFill>
            </a:endParaRPr>
          </a:p>
        </p:txBody>
      </p:sp>
      <p:sp>
        <p:nvSpPr>
          <p:cNvPr id="14" name="TextBox 13"/>
          <p:cNvSpPr txBox="1"/>
          <p:nvPr/>
        </p:nvSpPr>
        <p:spPr>
          <a:xfrm>
            <a:off x="5325120" y="4852790"/>
            <a:ext cx="1295400" cy="338554"/>
          </a:xfrm>
          <a:prstGeom prst="rect">
            <a:avLst/>
          </a:prstGeom>
          <a:noFill/>
          <a:ln>
            <a:noFill/>
          </a:ln>
        </p:spPr>
        <p:txBody>
          <a:bodyPr wrap="square" rtlCol="0">
            <a:spAutoFit/>
          </a:bodyPr>
          <a:lstStyle/>
          <a:p>
            <a:r>
              <a:rPr lang="en-US" sz="1600" dirty="0" smtClean="0">
                <a:latin typeface="Calibri" pitchFamily="34" charset="0"/>
              </a:rPr>
              <a:t>Blue Gene/Q</a:t>
            </a:r>
            <a:endParaRPr lang="en-US" sz="1600" dirty="0">
              <a:latin typeface="Calibri" pitchFamily="34" charset="0"/>
            </a:endParaRPr>
          </a:p>
        </p:txBody>
      </p:sp>
      <p:cxnSp>
        <p:nvCxnSpPr>
          <p:cNvPr id="26" name="Straight Connector 25"/>
          <p:cNvCxnSpPr>
            <a:stCxn id="27" idx="0"/>
            <a:endCxn id="18" idx="3"/>
          </p:cNvCxnSpPr>
          <p:nvPr/>
        </p:nvCxnSpPr>
        <p:spPr bwMode="auto">
          <a:xfrm flipV="1">
            <a:off x="4670896" y="1703939"/>
            <a:ext cx="1685661" cy="528655"/>
          </a:xfrm>
          <a:prstGeom prst="line">
            <a:avLst/>
          </a:prstGeom>
          <a:solidFill>
            <a:schemeClr val="accent1"/>
          </a:solidFill>
          <a:ln w="9525" cap="flat" cmpd="sng" algn="ctr">
            <a:solidFill>
              <a:schemeClr val="tx1"/>
            </a:solidFill>
            <a:prstDash val="sysDash"/>
            <a:round/>
            <a:headEnd type="none" w="med" len="med"/>
            <a:tailEnd type="none" w="med" len="med"/>
          </a:ln>
          <a:effectLst/>
        </p:spPr>
      </p:cxnSp>
      <p:cxnSp>
        <p:nvCxnSpPr>
          <p:cNvPr id="30" name="Straight Connector 29"/>
          <p:cNvCxnSpPr>
            <a:stCxn id="27" idx="5"/>
            <a:endCxn id="20" idx="3"/>
          </p:cNvCxnSpPr>
          <p:nvPr/>
        </p:nvCxnSpPr>
        <p:spPr bwMode="auto">
          <a:xfrm flipV="1">
            <a:off x="4805600" y="2260880"/>
            <a:ext cx="2309291" cy="166836"/>
          </a:xfrm>
          <a:prstGeom prst="line">
            <a:avLst/>
          </a:prstGeom>
          <a:solidFill>
            <a:schemeClr val="accent1"/>
          </a:solidFill>
          <a:ln w="9525" cap="flat" cmpd="sng" algn="ctr">
            <a:solidFill>
              <a:schemeClr val="tx1"/>
            </a:solidFill>
            <a:prstDash val="sysDash"/>
            <a:round/>
            <a:headEnd type="none" w="med" len="med"/>
            <a:tailEnd type="none" w="med" len="med"/>
          </a:ln>
          <a:effectLst/>
        </p:spPr>
      </p:cxnSp>
      <p:cxnSp>
        <p:nvCxnSpPr>
          <p:cNvPr id="33" name="Straight Connector 32"/>
          <p:cNvCxnSpPr>
            <a:stCxn id="13" idx="7"/>
            <a:endCxn id="18" idx="4"/>
          </p:cNvCxnSpPr>
          <p:nvPr/>
        </p:nvCxnSpPr>
        <p:spPr bwMode="auto">
          <a:xfrm flipV="1">
            <a:off x="5262367" y="1737417"/>
            <a:ext cx="1228894" cy="3190527"/>
          </a:xfrm>
          <a:prstGeom prst="line">
            <a:avLst/>
          </a:prstGeom>
          <a:solidFill>
            <a:schemeClr val="accent1"/>
          </a:solidFill>
          <a:ln w="9525" cap="flat" cmpd="sng" algn="ctr">
            <a:solidFill>
              <a:schemeClr val="tx1"/>
            </a:solidFill>
            <a:prstDash val="sysDash"/>
            <a:round/>
            <a:headEnd type="none" w="med" len="med"/>
            <a:tailEnd type="none" w="med" len="med"/>
          </a:ln>
          <a:effectLst/>
        </p:spPr>
      </p:cxnSp>
      <p:cxnSp>
        <p:nvCxnSpPr>
          <p:cNvPr id="35" name="Straight Connector 34"/>
          <p:cNvCxnSpPr>
            <a:stCxn id="13" idx="6"/>
            <a:endCxn id="20" idx="4"/>
          </p:cNvCxnSpPr>
          <p:nvPr/>
        </p:nvCxnSpPr>
        <p:spPr bwMode="auto">
          <a:xfrm flipV="1">
            <a:off x="5318163" y="2294358"/>
            <a:ext cx="1931432" cy="2714408"/>
          </a:xfrm>
          <a:prstGeom prst="line">
            <a:avLst/>
          </a:prstGeom>
          <a:solidFill>
            <a:schemeClr val="accent1"/>
          </a:solidFill>
          <a:ln w="9525" cap="flat" cmpd="sng" algn="ctr">
            <a:solidFill>
              <a:schemeClr val="tx1"/>
            </a:solidFill>
            <a:prstDash val="sysDash"/>
            <a:round/>
            <a:headEnd type="none" w="med" len="med"/>
            <a:tailEnd type="none" w="med" len="med"/>
          </a:ln>
          <a:effectLst/>
        </p:spPr>
      </p:cxnSp>
      <p:sp>
        <p:nvSpPr>
          <p:cNvPr id="36" name="Rounded Rectangle 35"/>
          <p:cNvSpPr/>
          <p:nvPr/>
        </p:nvSpPr>
        <p:spPr bwMode="auto">
          <a:xfrm>
            <a:off x="91052" y="2827039"/>
            <a:ext cx="393700" cy="1657636"/>
          </a:xfrm>
          <a:prstGeom prst="roundRect">
            <a:avLst/>
          </a:prstGeom>
          <a:no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65" charset="0"/>
              <a:ea typeface="ＭＳ Ｐゴシック" pitchFamily="-65" charset="-128"/>
              <a:cs typeface="ＭＳ Ｐゴシック" pitchFamily="-65" charset="-128"/>
            </a:endParaRPr>
          </a:p>
        </p:txBody>
      </p:sp>
      <p:sp>
        <p:nvSpPr>
          <p:cNvPr id="37" name="Rounded Rectangle 36"/>
          <p:cNvSpPr/>
          <p:nvPr/>
        </p:nvSpPr>
        <p:spPr bwMode="auto">
          <a:xfrm>
            <a:off x="2628747" y="5888701"/>
            <a:ext cx="2767783" cy="304800"/>
          </a:xfrm>
          <a:prstGeom prst="roundRect">
            <a:avLst/>
          </a:prstGeom>
          <a:no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pitchFamily="-65" charset="0"/>
              <a:ea typeface="ＭＳ Ｐゴシック" pitchFamily="-65" charset="-128"/>
              <a:cs typeface="ＭＳ Ｐゴシック" pitchFamily="-65" charset="-128"/>
            </a:endParaRPr>
          </a:p>
        </p:txBody>
      </p:sp>
    </p:spTree>
    <p:extLst>
      <p:ext uri="{BB962C8B-B14F-4D97-AF65-F5344CB8AC3E}">
        <p14:creationId xmlns="" xmlns:p14="http://schemas.microsoft.com/office/powerpoint/2010/main" val="20649408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Trends:  Extrapolating to Exaflop</a:t>
            </a:r>
            <a:br>
              <a:rPr lang="en-US" dirty="0" smtClean="0"/>
            </a:br>
            <a:endParaRPr lang="en-US" dirty="0"/>
          </a:p>
        </p:txBody>
      </p:sp>
      <p:pic>
        <p:nvPicPr>
          <p:cNvPr id="4" name="Content Placeholder 3"/>
          <p:cNvPicPr>
            <a:picLocks noGrp="1" noChangeAspect="1"/>
          </p:cNvPicPr>
          <p:nvPr>
            <p:ph idx="1"/>
          </p:nvPr>
        </p:nvPicPr>
        <p:blipFill>
          <a:blip r:embed="rId3">
            <a:extLst>
              <a:ext uri="{28A0092B-C50C-407E-A947-70E740481C1C}">
                <a14:useLocalDpi xmlns="" xmlns:a14="http://schemas.microsoft.com/office/drawing/2010/main" val="0"/>
              </a:ext>
            </a:extLst>
          </a:blip>
          <a:stretch>
            <a:fillRect/>
          </a:stretch>
        </p:blipFill>
        <p:spPr>
          <a:xfrm>
            <a:off x="232572" y="685800"/>
            <a:ext cx="7459656" cy="5594742"/>
          </a:xfrm>
        </p:spPr>
      </p:pic>
      <p:sp>
        <p:nvSpPr>
          <p:cNvPr id="6" name="Oval 5"/>
          <p:cNvSpPr/>
          <p:nvPr/>
        </p:nvSpPr>
        <p:spPr>
          <a:xfrm>
            <a:off x="6938110" y="4766792"/>
            <a:ext cx="381000" cy="228600"/>
          </a:xfrm>
          <a:prstGeom prst="ellipse">
            <a:avLst/>
          </a:prstGeom>
          <a:noFill/>
          <a:ln w="19050" cmpd="sng">
            <a:solidFill>
              <a:srgbClr val="72B53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8040"/>
              </a:solidFill>
            </a:endParaRPr>
          </a:p>
        </p:txBody>
      </p:sp>
      <p:sp>
        <p:nvSpPr>
          <p:cNvPr id="7" name="TextBox 6"/>
          <p:cNvSpPr txBox="1"/>
          <p:nvPr/>
        </p:nvSpPr>
        <p:spPr>
          <a:xfrm>
            <a:off x="7118123" y="5060659"/>
            <a:ext cx="1905000" cy="338554"/>
          </a:xfrm>
          <a:prstGeom prst="rect">
            <a:avLst/>
          </a:prstGeom>
          <a:noFill/>
          <a:ln>
            <a:noFill/>
          </a:ln>
        </p:spPr>
        <p:txBody>
          <a:bodyPr wrap="square" rtlCol="0">
            <a:spAutoFit/>
          </a:bodyPr>
          <a:lstStyle/>
          <a:p>
            <a:r>
              <a:rPr lang="en-US" sz="1600" dirty="0" smtClean="0">
                <a:latin typeface="Calibri" pitchFamily="34" charset="0"/>
              </a:rPr>
              <a:t>BG/Q </a:t>
            </a:r>
            <a:r>
              <a:rPr lang="en-US" sz="1600" dirty="0" err="1" smtClean="0">
                <a:latin typeface="Calibri" pitchFamily="34" charset="0"/>
                <a:sym typeface="Wingdings"/>
              </a:rPr>
              <a:t></a:t>
            </a:r>
            <a:r>
              <a:rPr lang="en-US" sz="1600" dirty="0" smtClean="0">
                <a:latin typeface="Calibri" pitchFamily="34" charset="0"/>
              </a:rPr>
              <a:t> 493 MW</a:t>
            </a:r>
            <a:endParaRPr lang="en-US" sz="1600" dirty="0">
              <a:latin typeface="Calibri" pitchFamily="34" charset="0"/>
            </a:endParaRPr>
          </a:p>
        </p:txBody>
      </p:sp>
      <p:sp>
        <p:nvSpPr>
          <p:cNvPr id="8" name="Oval 7"/>
          <p:cNvSpPr/>
          <p:nvPr/>
        </p:nvSpPr>
        <p:spPr>
          <a:xfrm>
            <a:off x="6934291" y="4352565"/>
            <a:ext cx="381000" cy="228600"/>
          </a:xfrm>
          <a:prstGeom prst="ellipse">
            <a:avLst/>
          </a:prstGeom>
          <a:noFill/>
          <a:ln w="19050" cmpd="sng">
            <a:solidFill>
              <a:srgbClr val="72B53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008040"/>
              </a:solidFill>
            </a:endParaRPr>
          </a:p>
        </p:txBody>
      </p:sp>
      <p:sp>
        <p:nvSpPr>
          <p:cNvPr id="9" name="TextBox 8"/>
          <p:cNvSpPr txBox="1"/>
          <p:nvPr/>
        </p:nvSpPr>
        <p:spPr>
          <a:xfrm>
            <a:off x="7120699" y="3997491"/>
            <a:ext cx="2209800" cy="338554"/>
          </a:xfrm>
          <a:prstGeom prst="rect">
            <a:avLst/>
          </a:prstGeom>
          <a:noFill/>
          <a:ln>
            <a:noFill/>
          </a:ln>
        </p:spPr>
        <p:txBody>
          <a:bodyPr wrap="square" rtlCol="0">
            <a:spAutoFit/>
          </a:bodyPr>
          <a:lstStyle/>
          <a:p>
            <a:r>
              <a:rPr lang="en-US" sz="1600" dirty="0" smtClean="0">
                <a:latin typeface="Calibri" pitchFamily="34" charset="0"/>
              </a:rPr>
              <a:t>K-Computer </a:t>
            </a:r>
            <a:r>
              <a:rPr lang="en-US" sz="1600" dirty="0" err="1" smtClean="0">
                <a:latin typeface="Calibri" pitchFamily="34" charset="0"/>
                <a:sym typeface="Wingdings"/>
              </a:rPr>
              <a:t></a:t>
            </a:r>
            <a:r>
              <a:rPr lang="en-US" sz="1600" dirty="0" smtClean="0">
                <a:latin typeface="Calibri" pitchFamily="34" charset="0"/>
              </a:rPr>
              <a:t> 1.2 GW</a:t>
            </a:r>
            <a:endParaRPr lang="en-US" sz="1600" dirty="0">
              <a:latin typeface="Calibri" pitchFamily="34" charset="0"/>
            </a:endParaRPr>
          </a:p>
        </p:txBody>
      </p:sp>
    </p:spTree>
    <p:extLst>
      <p:ext uri="{BB962C8B-B14F-4D97-AF65-F5344CB8AC3E}">
        <p14:creationId xmlns="" xmlns:p14="http://schemas.microsoft.com/office/powerpoint/2010/main" val="22343757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	</a:t>
            </a:r>
            <a:endParaRPr lang="en-US" dirty="0"/>
          </a:p>
        </p:txBody>
      </p:sp>
      <p:sp>
        <p:nvSpPr>
          <p:cNvPr id="3" name="Content Placeholder 2"/>
          <p:cNvSpPr>
            <a:spLocks noGrp="1"/>
          </p:cNvSpPr>
          <p:nvPr>
            <p:ph idx="1"/>
          </p:nvPr>
        </p:nvSpPr>
        <p:spPr/>
        <p:txBody>
          <a:bodyPr>
            <a:normAutofit/>
          </a:bodyPr>
          <a:lstStyle/>
          <a:p>
            <a:r>
              <a:rPr lang="en-US" dirty="0" smtClean="0"/>
              <a:t>Green Supercomputing:  A Brief History</a:t>
            </a:r>
          </a:p>
          <a:p>
            <a:pPr lvl="1"/>
            <a:r>
              <a:rPr lang="en-US" dirty="0" smtClean="0">
                <a:solidFill>
                  <a:srgbClr val="636463"/>
                </a:solidFill>
              </a:rPr>
              <a:t>Motivation, History, and Evolution</a:t>
            </a:r>
          </a:p>
          <a:p>
            <a:r>
              <a:rPr lang="en-US" dirty="0" smtClean="0"/>
              <a:t>Green500 Trends</a:t>
            </a:r>
          </a:p>
          <a:p>
            <a:r>
              <a:rPr lang="en-US" dirty="0">
                <a:latin typeface="Calibri" pitchFamily="-112" charset="0"/>
              </a:rPr>
              <a:t>Projections Toward </a:t>
            </a:r>
            <a:r>
              <a:rPr lang="en-US" dirty="0" err="1">
                <a:latin typeface="Calibri" pitchFamily="-112" charset="0"/>
              </a:rPr>
              <a:t>Exascale</a:t>
            </a:r>
            <a:endParaRPr lang="en-US" dirty="0">
              <a:latin typeface="Calibri" pitchFamily="-112" charset="0"/>
            </a:endParaRPr>
          </a:p>
          <a:p>
            <a:r>
              <a:rPr lang="en-US" dirty="0" smtClean="0">
                <a:solidFill>
                  <a:schemeClr val="accent2"/>
                </a:solidFill>
              </a:rPr>
              <a:t>Setting Trends for Energy-Efficient Supercomputing</a:t>
            </a:r>
          </a:p>
          <a:p>
            <a:pPr lvl="1"/>
            <a:r>
              <a:rPr lang="en-US" dirty="0">
                <a:solidFill>
                  <a:srgbClr val="636463"/>
                </a:solidFill>
              </a:rPr>
              <a:t>Methodologies</a:t>
            </a:r>
          </a:p>
          <a:p>
            <a:pPr lvl="1"/>
            <a:r>
              <a:rPr lang="en-US" dirty="0" smtClean="0">
                <a:solidFill>
                  <a:srgbClr val="636463"/>
                </a:solidFill>
              </a:rPr>
              <a:t>Metrics</a:t>
            </a:r>
          </a:p>
          <a:p>
            <a:pPr lvl="1"/>
            <a:r>
              <a:rPr lang="en-US" dirty="0" smtClean="0">
                <a:solidFill>
                  <a:srgbClr val="636463"/>
                </a:solidFill>
              </a:rPr>
              <a:t>Workloads</a:t>
            </a:r>
          </a:p>
          <a:p>
            <a:r>
              <a:rPr lang="en-US" dirty="0" smtClean="0"/>
              <a:t>Conclusions</a:t>
            </a:r>
          </a:p>
          <a:p>
            <a:pPr>
              <a:buNone/>
            </a:pPr>
            <a:endParaRPr lang="en-US" dirty="0"/>
          </a:p>
        </p:txBody>
      </p:sp>
    </p:spTree>
    <p:extLst>
      <p:ext uri="{BB962C8B-B14F-4D97-AF65-F5344CB8AC3E}">
        <p14:creationId xmlns="" xmlns:p14="http://schemas.microsoft.com/office/powerpoint/2010/main" val="424976807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18434"/>
            <a:ext cx="8229600" cy="1028259"/>
          </a:xfrm>
        </p:spPr>
        <p:txBody>
          <a:bodyPr>
            <a:normAutofit fontScale="90000"/>
          </a:bodyPr>
          <a:lstStyle/>
          <a:p>
            <a:r>
              <a:rPr lang="en-US" dirty="0" smtClean="0"/>
              <a:t>Setting Trends for </a:t>
            </a:r>
            <a:br>
              <a:rPr lang="en-US" dirty="0" smtClean="0"/>
            </a:br>
            <a:r>
              <a:rPr lang="en-US" dirty="0" smtClean="0"/>
              <a:t>Energy-Efficient Supercomputing</a:t>
            </a:r>
            <a:endParaRPr lang="en-US" dirty="0"/>
          </a:p>
        </p:txBody>
      </p:sp>
      <p:sp>
        <p:nvSpPr>
          <p:cNvPr id="3" name="Content Placeholder 2"/>
          <p:cNvSpPr>
            <a:spLocks noGrp="1"/>
          </p:cNvSpPr>
          <p:nvPr>
            <p:ph idx="1"/>
          </p:nvPr>
        </p:nvSpPr>
        <p:spPr>
          <a:xfrm>
            <a:off x="457200" y="1707999"/>
            <a:ext cx="8229600" cy="4418164"/>
          </a:xfrm>
        </p:spPr>
        <p:txBody>
          <a:bodyPr/>
          <a:lstStyle/>
          <a:p>
            <a:r>
              <a:rPr lang="en-US" dirty="0" smtClean="0"/>
              <a:t>Collaboration between EE HPC WG, Green Grid, TOP500, and Green500</a:t>
            </a:r>
          </a:p>
          <a:p>
            <a:endParaRPr lang="en-US" dirty="0" smtClean="0"/>
          </a:p>
          <a:p>
            <a:r>
              <a:rPr lang="en-US" dirty="0" smtClean="0"/>
              <a:t>Research, evaluation, and convergence on</a:t>
            </a:r>
            <a:endParaRPr lang="en-US" dirty="0" smtClean="0">
              <a:solidFill>
                <a:srgbClr val="636463"/>
              </a:solidFill>
            </a:endParaRPr>
          </a:p>
          <a:p>
            <a:pPr lvl="1"/>
            <a:r>
              <a:rPr lang="en-US" b="1" dirty="0" smtClean="0">
                <a:solidFill>
                  <a:srgbClr val="636463"/>
                </a:solidFill>
              </a:rPr>
              <a:t>Methodologies </a:t>
            </a:r>
            <a:r>
              <a:rPr lang="en-US" dirty="0" smtClean="0">
                <a:solidFill>
                  <a:srgbClr val="636463"/>
                </a:solidFill>
              </a:rPr>
              <a:t>:  How do we measure power/energy?</a:t>
            </a:r>
          </a:p>
          <a:p>
            <a:pPr lvl="1"/>
            <a:r>
              <a:rPr lang="en-US" b="1" dirty="0" smtClean="0">
                <a:solidFill>
                  <a:srgbClr val="636463"/>
                </a:solidFill>
              </a:rPr>
              <a:t>Metrics </a:t>
            </a:r>
            <a:r>
              <a:rPr lang="en-US" dirty="0" smtClean="0">
                <a:solidFill>
                  <a:srgbClr val="636463"/>
                </a:solidFill>
              </a:rPr>
              <a:t>:  How do we combine benchmark scores and energy to determine efficiency?</a:t>
            </a:r>
          </a:p>
          <a:p>
            <a:pPr lvl="1"/>
            <a:r>
              <a:rPr lang="en-US" b="1" dirty="0" smtClean="0">
                <a:solidFill>
                  <a:srgbClr val="636463"/>
                </a:solidFill>
              </a:rPr>
              <a:t>Workload </a:t>
            </a:r>
            <a:r>
              <a:rPr lang="en-US" dirty="0" smtClean="0">
                <a:solidFill>
                  <a:srgbClr val="636463"/>
                </a:solidFill>
              </a:rPr>
              <a:t>:  What </a:t>
            </a:r>
            <a:r>
              <a:rPr lang="en-US" dirty="0">
                <a:solidFill>
                  <a:srgbClr val="636463"/>
                </a:solidFill>
              </a:rPr>
              <a:t>benchmark do we use?</a:t>
            </a:r>
          </a:p>
          <a:p>
            <a:pPr lvl="1"/>
            <a:endParaRPr lang="en-US" dirty="0"/>
          </a:p>
        </p:txBody>
      </p:sp>
    </p:spTree>
    <p:extLst>
      <p:ext uri="{BB962C8B-B14F-4D97-AF65-F5344CB8AC3E}">
        <p14:creationId xmlns="" xmlns:p14="http://schemas.microsoft.com/office/powerpoint/2010/main" val="30439955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Methodologies</a:t>
            </a:r>
            <a:endParaRPr lang="en-US" dirty="0"/>
          </a:p>
        </p:txBody>
      </p:sp>
      <p:sp>
        <p:nvSpPr>
          <p:cNvPr id="3" name="Content Placeholder 2"/>
          <p:cNvSpPr>
            <a:spLocks noGrp="1"/>
          </p:cNvSpPr>
          <p:nvPr>
            <p:ph idx="1"/>
          </p:nvPr>
        </p:nvSpPr>
        <p:spPr/>
        <p:txBody>
          <a:bodyPr>
            <a:normAutofit/>
          </a:bodyPr>
          <a:lstStyle/>
          <a:p>
            <a:r>
              <a:rPr lang="en-US" sz="2400" dirty="0" smtClean="0"/>
              <a:t>How to measure the power/energy of a supercomputer?</a:t>
            </a:r>
          </a:p>
          <a:p>
            <a:endParaRPr lang="en-US" sz="2400" dirty="0"/>
          </a:p>
          <a:p>
            <a:r>
              <a:rPr lang="en-US" sz="2400" dirty="0" smtClean="0"/>
              <a:t>The simple answer </a:t>
            </a:r>
          </a:p>
          <a:p>
            <a:pPr lvl="1"/>
            <a:r>
              <a:rPr lang="en-US" sz="2000" dirty="0" smtClean="0"/>
              <a:t>Connect a power meter and read it.</a:t>
            </a:r>
          </a:p>
          <a:p>
            <a:r>
              <a:rPr lang="en-US" sz="2400" dirty="0" smtClean="0"/>
              <a:t>The issue  </a:t>
            </a:r>
          </a:p>
          <a:p>
            <a:pPr lvl="1"/>
            <a:r>
              <a:rPr lang="en-US" sz="2000" dirty="0" smtClean="0"/>
              <a:t>Where and how to connect the power meter and for how long?</a:t>
            </a:r>
          </a:p>
          <a:p>
            <a:endParaRPr lang="en-US" sz="2400" dirty="0" smtClean="0"/>
          </a:p>
          <a:p>
            <a:r>
              <a:rPr lang="en-US" sz="2400" dirty="0" smtClean="0"/>
              <a:t>We are collaborating with the TOP500, Green Grid, and the EE HPC WG to establish a standard method to rate measurement quality based on the answer to these questions.</a:t>
            </a:r>
            <a:endParaRPr lang="en-US" sz="2400" dirty="0"/>
          </a:p>
        </p:txBody>
      </p:sp>
    </p:spTree>
    <p:extLst>
      <p:ext uri="{BB962C8B-B14F-4D97-AF65-F5344CB8AC3E}">
        <p14:creationId xmlns="" xmlns:p14="http://schemas.microsoft.com/office/powerpoint/2010/main" val="31832886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cs typeface="Calibri" pitchFamily="34" charset="0"/>
              </a:rPr>
              <a:t>The Ultimate Goal of  “The </a:t>
            </a:r>
            <a:r>
              <a:rPr lang="en-US" dirty="0" smtClean="0">
                <a:solidFill>
                  <a:schemeClr val="accent2"/>
                </a:solidFill>
                <a:cs typeface="Calibri" pitchFamily="34" charset="0"/>
              </a:rPr>
              <a:t>Green500</a:t>
            </a:r>
            <a:r>
              <a:rPr lang="en-US" dirty="0" smtClean="0">
                <a:cs typeface="Calibri" pitchFamily="34" charset="0"/>
              </a:rPr>
              <a:t>”</a:t>
            </a:r>
            <a:endParaRPr lang="en-US" dirty="0"/>
          </a:p>
        </p:txBody>
      </p:sp>
      <p:sp>
        <p:nvSpPr>
          <p:cNvPr id="3" name="Content Placeholder 2"/>
          <p:cNvSpPr>
            <a:spLocks noGrp="1"/>
          </p:cNvSpPr>
          <p:nvPr>
            <p:ph idx="1"/>
          </p:nvPr>
        </p:nvSpPr>
        <p:spPr/>
        <p:txBody>
          <a:bodyPr/>
          <a:lstStyle/>
          <a:p>
            <a:r>
              <a:rPr lang="en-US" dirty="0" smtClean="0">
                <a:cs typeface="Calibri" pitchFamily="34" charset="0"/>
              </a:rPr>
              <a:t>Raise awareness of energy efficiency in supercomputing.</a:t>
            </a:r>
          </a:p>
          <a:p>
            <a:pPr lvl="1"/>
            <a:r>
              <a:rPr lang="en-US" dirty="0" smtClean="0">
                <a:solidFill>
                  <a:schemeClr val="bg1">
                    <a:lumMod val="50000"/>
                  </a:schemeClr>
                </a:solidFill>
                <a:cs typeface="Calibri" pitchFamily="34" charset="0"/>
              </a:rPr>
              <a:t>Drive energy efficiency as a first-order design constraint</a:t>
            </a:r>
          </a:p>
          <a:p>
            <a:pPr lvl="1">
              <a:spcBef>
                <a:spcPct val="0"/>
              </a:spcBef>
              <a:buFontTx/>
              <a:buNone/>
            </a:pPr>
            <a:r>
              <a:rPr lang="en-US" dirty="0" smtClean="0">
                <a:solidFill>
                  <a:schemeClr val="bg1">
                    <a:lumMod val="50000"/>
                  </a:schemeClr>
                </a:solidFill>
                <a:cs typeface="Calibri" pitchFamily="34" charset="0"/>
              </a:rPr>
              <a:t> 	(on par with FLOPS).</a:t>
            </a:r>
          </a:p>
          <a:p>
            <a:pPr>
              <a:spcBef>
                <a:spcPts val="1200"/>
              </a:spcBef>
              <a:buFontTx/>
              <a:buNone/>
            </a:pPr>
            <a:r>
              <a:rPr lang="en-US" sz="2000" dirty="0" smtClean="0">
                <a:cs typeface="Calibri" pitchFamily="34" charset="0"/>
              </a:rPr>
              <a:t> 	Encourage fair use of the list rankings to promote energy efficiency in high-performance computing systems.</a:t>
            </a:r>
          </a:p>
          <a:p>
            <a:pPr lvl="1">
              <a:spcBef>
                <a:spcPct val="0"/>
              </a:spcBef>
              <a:buFontTx/>
              <a:buNone/>
            </a:pPr>
            <a:endParaRPr lang="en-US" dirty="0" smtClean="0">
              <a:cs typeface="Calibri" pitchFamily="34" charset="0"/>
            </a:endParaRPr>
          </a:p>
          <a:p>
            <a:endParaRPr lang="en-US" dirty="0"/>
          </a:p>
        </p:txBody>
      </p:sp>
      <p:pic>
        <p:nvPicPr>
          <p:cNvPr id="6" name="Picture 5" descr="green500-logo.pdf"/>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2991070" y="4204741"/>
            <a:ext cx="3161860" cy="1964468"/>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Methodologies:  LINPACK Phases</a:t>
            </a:r>
            <a:endParaRPr lang="en-US" dirty="0"/>
          </a:p>
        </p:txBody>
      </p:sp>
      <p:pic>
        <p:nvPicPr>
          <p:cNvPr id="5" name="Content Placeholder 4"/>
          <p:cNvPicPr>
            <a:picLocks noGrp="1" noChangeAspect="1"/>
          </p:cNvPicPr>
          <p:nvPr>
            <p:ph idx="1"/>
          </p:nvPr>
        </p:nvPicPr>
        <p:blipFill>
          <a:blip r:embed="rId3"/>
          <a:srcRect l="-12912" r="-12912"/>
          <a:stretch>
            <a:fillRect/>
          </a:stretch>
        </p:blipFill>
        <p:spPr>
          <a:xfrm>
            <a:off x="-166760" y="918482"/>
            <a:ext cx="9477520" cy="5417986"/>
          </a:xfrm>
        </p:spPr>
      </p:pic>
    </p:spTree>
    <p:extLst>
      <p:ext uri="{BB962C8B-B14F-4D97-AF65-F5344CB8AC3E}">
        <p14:creationId xmlns="" xmlns:p14="http://schemas.microsoft.com/office/powerpoint/2010/main" val="87878315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Group 28"/>
          <p:cNvGraphicFramePr>
            <a:graphicFrameLocks/>
          </p:cNvGraphicFramePr>
          <p:nvPr>
            <p:extLst>
              <p:ext uri="{D42A27DB-BD31-4B8C-83A1-F6EECF244321}">
                <p14:modId xmlns="" xmlns:p14="http://schemas.microsoft.com/office/powerpoint/2010/main" val="334997962"/>
              </p:ext>
            </p:extLst>
          </p:nvPr>
        </p:nvGraphicFramePr>
        <p:xfrm>
          <a:off x="304800" y="990600"/>
          <a:ext cx="8534400" cy="5086330"/>
        </p:xfrm>
        <a:graphic>
          <a:graphicData uri="http://schemas.openxmlformats.org/drawingml/2006/table">
            <a:tbl>
              <a:tblPr>
                <a:tableStyleId>{E8034E78-7F5D-4C2E-B375-FC64B27BC917}</a:tableStyleId>
              </a:tblPr>
              <a:tblGrid>
                <a:gridCol w="1143000"/>
                <a:gridCol w="2514600"/>
                <a:gridCol w="2209800"/>
                <a:gridCol w="2667000"/>
              </a:tblGrid>
              <a:tr h="1129505">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endParaRPr kumimoji="0" lang="en-US" sz="2400" b="1"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400" u="none" strike="noStrike" cap="none" normalizeH="0" baseline="0" dirty="0" smtClean="0">
                          <a:ln>
                            <a:noFill/>
                          </a:ln>
                          <a:solidFill>
                            <a:schemeClr val="tx1"/>
                          </a:solidFill>
                          <a:effectLst/>
                        </a:rPr>
                        <a:t>Aspect 1:</a:t>
                      </a:r>
                    </a:p>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400" u="none" strike="noStrike" cap="none" normalizeH="0" baseline="0" dirty="0" smtClean="0">
                          <a:ln>
                            <a:noFill/>
                          </a:ln>
                          <a:solidFill>
                            <a:schemeClr val="tx1"/>
                          </a:solidFill>
                          <a:effectLst/>
                        </a:rPr>
                        <a:t>Time Fraction &amp; Granularity</a:t>
                      </a:r>
                      <a:endParaRPr kumimoji="0" lang="en-US" sz="2400" b="1"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400" u="none" strike="noStrike" cap="none" normalizeH="0" baseline="0" dirty="0" smtClean="0">
                          <a:ln>
                            <a:noFill/>
                          </a:ln>
                          <a:solidFill>
                            <a:schemeClr val="tx1"/>
                          </a:solidFill>
                          <a:effectLst/>
                        </a:rPr>
                        <a:t>Aspect 2: Machine Fraction</a:t>
                      </a:r>
                      <a:endParaRPr kumimoji="0" lang="en-US" sz="2400" b="1"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400" u="none" strike="noStrike" cap="none" normalizeH="0" baseline="0" dirty="0" smtClean="0">
                          <a:ln>
                            <a:noFill/>
                          </a:ln>
                          <a:solidFill>
                            <a:schemeClr val="tx1"/>
                          </a:solidFill>
                          <a:effectLst/>
                        </a:rPr>
                        <a:t>Aspect 3: Subsystems Measured</a:t>
                      </a:r>
                      <a:endParaRPr kumimoji="0" lang="en-US" sz="2400" b="1"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r>
              <a:tr h="880090">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400" u="none" strike="noStrike" cap="none" normalizeH="0" baseline="0" dirty="0" smtClean="0">
                          <a:ln>
                            <a:noFill/>
                          </a:ln>
                          <a:solidFill>
                            <a:schemeClr val="tx1"/>
                          </a:solidFill>
                          <a:effectLst/>
                        </a:rPr>
                        <a:t>Level 0</a:t>
                      </a:r>
                      <a:endParaRPr kumimoji="0" lang="en-US" sz="24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Derived numbers</a:t>
                      </a:r>
                      <a:endParaRPr kumimoji="0" lang="en-US" sz="20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endParaRPr kumimoji="0" lang="en-US" sz="20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rowSpan="4">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[Y] Compute nodes</a:t>
                      </a:r>
                    </a:p>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   ] Interconnect  net</a:t>
                      </a:r>
                    </a:p>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   ] Storage</a:t>
                      </a:r>
                    </a:p>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   ] Storage Network</a:t>
                      </a:r>
                    </a:p>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   ] Login/Head nodes</a:t>
                      </a:r>
                      <a:endParaRPr kumimoji="0" lang="en-US" sz="20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anchor="ct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r>
              <a:tr h="955735">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400" u="none" strike="noStrike" cap="none" normalizeH="0" baseline="0" dirty="0" smtClean="0">
                          <a:ln>
                            <a:noFill/>
                          </a:ln>
                          <a:solidFill>
                            <a:schemeClr val="tx1"/>
                          </a:solidFill>
                          <a:effectLst/>
                        </a:rPr>
                        <a:t>Level 1</a:t>
                      </a:r>
                      <a:endParaRPr kumimoji="0" lang="en-US" sz="24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20% of run: 1 average power measurement</a:t>
                      </a:r>
                      <a:endParaRPr kumimoji="0" lang="en-US" sz="20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(larger of)</a:t>
                      </a:r>
                    </a:p>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1/64 of machine or 1kW</a:t>
                      </a:r>
                      <a:endParaRPr kumimoji="0" lang="en-US" sz="20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vMerge="1">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endParaRPr kumimoji="0" lang="en-US" sz="2000" b="0" i="0" u="none" strike="noStrike" cap="none" normalizeH="0" baseline="0" dirty="0" smtClean="0">
                        <a:ln>
                          <a:noFill/>
                        </a:ln>
                        <a:solidFill>
                          <a:srgbClr val="000000"/>
                        </a:solidFill>
                        <a:effectLst/>
                        <a:latin typeface="Calibri" pitchFamily="34" charset="0"/>
                        <a:ea typeface="ＭＳ Ｐゴシック"/>
                        <a:cs typeface="ＭＳ Ｐゴシック"/>
                      </a:endParaRP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D0D8E8"/>
                    </a:solidFill>
                  </a:tcPr>
                </a:tc>
              </a:tr>
              <a:tr h="955735">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400" u="none" strike="noStrike" cap="none" normalizeH="0" baseline="0" dirty="0" smtClean="0">
                          <a:ln>
                            <a:noFill/>
                          </a:ln>
                          <a:solidFill>
                            <a:schemeClr val="tx1"/>
                          </a:solidFill>
                          <a:effectLst/>
                        </a:rPr>
                        <a:t>Level 2</a:t>
                      </a:r>
                      <a:endParaRPr kumimoji="0" lang="en-US" sz="24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100% of run: at least 100 average power measurements</a:t>
                      </a:r>
                      <a:endParaRPr kumimoji="0" lang="en-US" sz="20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(Larger of)</a:t>
                      </a:r>
                    </a:p>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1/8 of machine or 10kW</a:t>
                      </a:r>
                      <a:endParaRPr kumimoji="0" lang="en-US" sz="20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vMerge="1">
                  <a:txBody>
                    <a:bodyPr/>
                    <a:lstStyle/>
                    <a:p>
                      <a:endParaRPr lang="en-US"/>
                    </a:p>
                  </a:txBody>
                  <a:tcPr/>
                </a:tc>
              </a:tr>
              <a:tr h="955735">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400" u="none" strike="noStrike" cap="none" normalizeH="0" baseline="0" dirty="0" smtClean="0">
                          <a:ln>
                            <a:noFill/>
                          </a:ln>
                          <a:solidFill>
                            <a:schemeClr val="tx1"/>
                          </a:solidFill>
                          <a:effectLst/>
                        </a:rPr>
                        <a:t>Level 3</a:t>
                      </a:r>
                      <a:endParaRPr kumimoji="0" lang="en-US" sz="24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000" u="none" strike="noStrike" cap="none" normalizeH="0" baseline="0" dirty="0" smtClean="0">
                          <a:ln>
                            <a:noFill/>
                          </a:ln>
                          <a:solidFill>
                            <a:schemeClr val="tx1"/>
                          </a:solidFill>
                          <a:effectLst/>
                        </a:rPr>
                        <a:t>100% of run: at least 100 running total energy measurements</a:t>
                      </a:r>
                      <a:endParaRPr kumimoji="0" lang="en-US" sz="20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a:txBody>
                    <a:bodyPr/>
                    <a:lstStyle/>
                    <a:p>
                      <a:pPr marL="0" marR="0" lvl="0" indent="0" algn="l" defTabSz="914400" rtl="0" eaLnBrk="1" fontAlgn="base" latinLnBrk="0" hangingPunct="1">
                        <a:lnSpc>
                          <a:spcPct val="100000"/>
                        </a:lnSpc>
                        <a:spcBef>
                          <a:spcPct val="0"/>
                        </a:spcBef>
                        <a:spcAft>
                          <a:spcPct val="0"/>
                        </a:spcAft>
                        <a:buClrTx/>
                        <a:buSzTx/>
                        <a:buFontTx/>
                        <a:buNone/>
                        <a:tabLst>
                          <a:tab pos="569913" algn="l"/>
                          <a:tab pos="1484313" algn="l"/>
                          <a:tab pos="2398713" algn="l"/>
                          <a:tab pos="3313113" algn="l"/>
                          <a:tab pos="4227513" algn="l"/>
                          <a:tab pos="5141913" algn="l"/>
                          <a:tab pos="6056313" algn="l"/>
                          <a:tab pos="6970713" algn="l"/>
                          <a:tab pos="7885113" algn="l"/>
                          <a:tab pos="8799513" algn="l"/>
                          <a:tab pos="9713913" algn="l"/>
                        </a:tabLst>
                      </a:pPr>
                      <a:r>
                        <a:rPr kumimoji="0" lang="en-US" sz="2400" u="none" strike="noStrike" cap="none" normalizeH="0" baseline="0" dirty="0" smtClean="0">
                          <a:ln>
                            <a:noFill/>
                          </a:ln>
                          <a:solidFill>
                            <a:schemeClr val="tx1"/>
                          </a:solidFill>
                          <a:effectLst/>
                        </a:rPr>
                        <a:t>whole machine</a:t>
                      </a:r>
                      <a:endParaRPr kumimoji="0" lang="en-US" sz="2400" b="0" i="0" u="none" strike="noStrike" cap="none" normalizeH="0" baseline="0" dirty="0" smtClean="0">
                        <a:ln>
                          <a:noFill/>
                        </a:ln>
                        <a:solidFill>
                          <a:schemeClr val="tx1"/>
                        </a:solidFill>
                        <a:effectLst/>
                        <a:latin typeface="Calibri" pitchFamily="34" charset="0"/>
                        <a:ea typeface="ＭＳ Ｐゴシック"/>
                        <a:cs typeface="ＭＳ Ｐゴシック"/>
                      </a:endParaRPr>
                    </a:p>
                  </a:txBody>
                  <a:tcPr horzOverflow="overflow">
                    <a:lnL w="12700" cap="flat" cmpd="sng" algn="ctr">
                      <a:solidFill>
                        <a:srgbClr val="636463"/>
                      </a:solidFill>
                      <a:prstDash val="solid"/>
                      <a:round/>
                      <a:headEnd type="none" w="med" len="med"/>
                      <a:tailEnd type="none" w="med" len="med"/>
                    </a:lnL>
                    <a:lnR w="12700" cap="flat" cmpd="sng" algn="ctr">
                      <a:solidFill>
                        <a:srgbClr val="636463"/>
                      </a:solidFill>
                      <a:prstDash val="solid"/>
                      <a:round/>
                      <a:headEnd type="none" w="med" len="med"/>
                      <a:tailEnd type="none" w="med" len="med"/>
                    </a:lnR>
                    <a:lnT w="12700" cap="flat" cmpd="sng" algn="ctr">
                      <a:solidFill>
                        <a:srgbClr val="636463"/>
                      </a:solidFill>
                      <a:prstDash val="solid"/>
                      <a:round/>
                      <a:headEnd type="none" w="med" len="med"/>
                      <a:tailEnd type="none" w="med" len="med"/>
                    </a:lnT>
                    <a:lnB w="12700" cap="flat" cmpd="sng" algn="ctr">
                      <a:solidFill>
                        <a:srgbClr val="636463"/>
                      </a:solidFill>
                      <a:prstDash val="solid"/>
                      <a:round/>
                      <a:headEnd type="none" w="med" len="med"/>
                      <a:tailEnd type="none" w="med" len="med"/>
                    </a:lnB>
                    <a:noFill/>
                  </a:tcPr>
                </a:tc>
                <a:tc vMerge="1">
                  <a:txBody>
                    <a:bodyPr/>
                    <a:lstStyle/>
                    <a:p>
                      <a:endParaRPr lang="en-US"/>
                    </a:p>
                  </a:txBody>
                  <a:tcPr/>
                </a:tc>
              </a:tr>
            </a:tbl>
          </a:graphicData>
        </a:graphic>
      </p:graphicFrame>
      <p:sp>
        <p:nvSpPr>
          <p:cNvPr id="2" name="Title 1"/>
          <p:cNvSpPr>
            <a:spLocks noGrp="1"/>
          </p:cNvSpPr>
          <p:nvPr>
            <p:ph type="title"/>
          </p:nvPr>
        </p:nvSpPr>
        <p:spPr>
          <a:xfrm>
            <a:off x="355600" y="177800"/>
            <a:ext cx="8432800" cy="762000"/>
          </a:xfrm>
        </p:spPr>
        <p:txBody>
          <a:bodyPr/>
          <a:lstStyle/>
          <a:p>
            <a:pPr algn="ctr"/>
            <a:r>
              <a:rPr lang="en-US" dirty="0" smtClean="0"/>
              <a:t>Methodologies</a:t>
            </a:r>
            <a:endParaRPr lang="en-US" dirty="0"/>
          </a:p>
        </p:txBody>
      </p:sp>
    </p:spTree>
    <p:extLst>
      <p:ext uri="{BB962C8B-B14F-4D97-AF65-F5344CB8AC3E}">
        <p14:creationId xmlns="" xmlns:p14="http://schemas.microsoft.com/office/powerpoint/2010/main" val="361345414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Metrics:  MFLOPS/Watt</a:t>
            </a:r>
            <a:endParaRPr lang="en-US" dirty="0"/>
          </a:p>
        </p:txBody>
      </p:sp>
      <p:sp>
        <p:nvSpPr>
          <p:cNvPr id="3" name="Content Placeholder 2"/>
          <p:cNvSpPr>
            <a:spLocks noGrp="1"/>
          </p:cNvSpPr>
          <p:nvPr>
            <p:ph idx="1"/>
          </p:nvPr>
        </p:nvSpPr>
        <p:spPr/>
        <p:txBody>
          <a:bodyPr>
            <a:normAutofit lnSpcReduction="10000"/>
          </a:bodyPr>
          <a:lstStyle/>
          <a:p>
            <a:r>
              <a:rPr lang="en-US" dirty="0" smtClean="0"/>
              <a:t>MFLOPS/Watt:  The metric du jour, but </a:t>
            </a:r>
            <a:r>
              <a:rPr lang="en-US" dirty="0" smtClean="0">
                <a:solidFill>
                  <a:schemeClr val="accent2"/>
                </a:solidFill>
              </a:rPr>
              <a:t>should it be</a:t>
            </a:r>
            <a:r>
              <a:rPr lang="en-US" dirty="0" smtClean="0"/>
              <a:t>?</a:t>
            </a:r>
          </a:p>
          <a:p>
            <a:pPr lvl="1"/>
            <a:r>
              <a:rPr lang="en-US" dirty="0" smtClean="0">
                <a:solidFill>
                  <a:srgbClr val="636463"/>
                </a:solidFill>
              </a:rPr>
              <a:t>Nominally includes only floating-point performance</a:t>
            </a:r>
          </a:p>
          <a:p>
            <a:pPr lvl="1"/>
            <a:r>
              <a:rPr lang="en-US" dirty="0" smtClean="0">
                <a:solidFill>
                  <a:srgbClr val="636463"/>
                </a:solidFill>
              </a:rPr>
              <a:t>LINPACK and FFT are two common benchmarks to measure the MFLOPS portion</a:t>
            </a:r>
          </a:p>
          <a:p>
            <a:pPr lvl="1"/>
            <a:endParaRPr lang="en-US" dirty="0" smtClean="0"/>
          </a:p>
          <a:p>
            <a:r>
              <a:rPr lang="en-US" dirty="0" smtClean="0"/>
              <a:t>Alternatives</a:t>
            </a:r>
          </a:p>
          <a:p>
            <a:pPr lvl="1"/>
            <a:r>
              <a:rPr lang="en-US" dirty="0" smtClean="0">
                <a:solidFill>
                  <a:srgbClr val="636463"/>
                </a:solidFill>
              </a:rPr>
              <a:t>A different baseline, i.e., updates/s or graph traversals/s</a:t>
            </a:r>
          </a:p>
          <a:p>
            <a:pPr lvl="1"/>
            <a:r>
              <a:rPr lang="en-US" dirty="0" smtClean="0">
                <a:solidFill>
                  <a:srgbClr val="636463"/>
                </a:solidFill>
              </a:rPr>
              <a:t>Combine multiple benchmarks, i.e., suites like HPCC</a:t>
            </a:r>
          </a:p>
          <a:p>
            <a:pPr lvl="1"/>
            <a:endParaRPr lang="en-US" dirty="0" smtClean="0"/>
          </a:p>
          <a:p>
            <a:r>
              <a:rPr lang="en-US" dirty="0" smtClean="0"/>
              <a:t>The Lingering Question</a:t>
            </a:r>
          </a:p>
          <a:p>
            <a:pPr lvl="1"/>
            <a:r>
              <a:rPr lang="en-US" dirty="0" smtClean="0"/>
              <a:t>How do we rank computers with more than one score?</a:t>
            </a:r>
          </a:p>
        </p:txBody>
      </p:sp>
    </p:spTree>
    <p:extLst>
      <p:ext uri="{BB962C8B-B14F-4D97-AF65-F5344CB8AC3E}">
        <p14:creationId xmlns="" xmlns:p14="http://schemas.microsoft.com/office/powerpoint/2010/main" val="223019059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6006"/>
            <a:ext cx="8229600" cy="973747"/>
          </a:xfrm>
        </p:spPr>
        <p:txBody>
          <a:bodyPr/>
          <a:lstStyle/>
          <a:p>
            <a:r>
              <a:rPr lang="en-US" dirty="0" smtClean="0"/>
              <a:t>Metrics:  The Green Index</a:t>
            </a:r>
            <a:endParaRPr lang="en-US" dirty="0"/>
          </a:p>
        </p:txBody>
      </p:sp>
      <p:sp>
        <p:nvSpPr>
          <p:cNvPr id="3" name="Content Placeholder 2"/>
          <p:cNvSpPr>
            <a:spLocks noGrp="1"/>
          </p:cNvSpPr>
          <p:nvPr>
            <p:ph idx="1"/>
          </p:nvPr>
        </p:nvSpPr>
        <p:spPr>
          <a:xfrm>
            <a:off x="295911" y="1134267"/>
            <a:ext cx="8569128" cy="5264478"/>
          </a:xfrm>
        </p:spPr>
        <p:txBody>
          <a:bodyPr>
            <a:normAutofit fontScale="92500"/>
          </a:bodyPr>
          <a:lstStyle/>
          <a:p>
            <a:r>
              <a:rPr lang="en-US" dirty="0" smtClean="0"/>
              <a:t>Potential Solution</a:t>
            </a:r>
          </a:p>
          <a:p>
            <a:pPr lvl="1"/>
            <a:r>
              <a:rPr lang="en-US" dirty="0" smtClean="0"/>
              <a:t>Combine results into a single metric</a:t>
            </a:r>
          </a:p>
          <a:p>
            <a:r>
              <a:rPr lang="en-US" dirty="0" smtClean="0"/>
              <a:t>The Green Index (TGI)</a:t>
            </a:r>
          </a:p>
          <a:p>
            <a:pPr lvl="1"/>
            <a:r>
              <a:rPr lang="en-US" dirty="0" smtClean="0"/>
              <a:t>A weighted sum of improvement in energy efficiency over a reference system for a set of benchmarks</a:t>
            </a:r>
          </a:p>
          <a:p>
            <a:r>
              <a:rPr lang="en-US" dirty="0" smtClean="0"/>
              <a:t>Benefits</a:t>
            </a:r>
          </a:p>
          <a:p>
            <a:pPr lvl="1"/>
            <a:r>
              <a:rPr lang="en-US" dirty="0" smtClean="0"/>
              <a:t>Benchmark-suite agnostic</a:t>
            </a:r>
          </a:p>
          <a:p>
            <a:pPr lvl="1"/>
            <a:r>
              <a:rPr lang="en-US" dirty="0" smtClean="0"/>
              <a:t>Could shift benchmarks in suite over time</a:t>
            </a:r>
          </a:p>
          <a:p>
            <a:pPr lvl="1"/>
            <a:r>
              <a:rPr lang="en-US" dirty="0" smtClean="0"/>
              <a:t>More complete picture of the overall energy efficiency of a system</a:t>
            </a:r>
          </a:p>
          <a:p>
            <a:r>
              <a:rPr lang="en-US" dirty="0" smtClean="0"/>
              <a:t>Issues</a:t>
            </a:r>
          </a:p>
          <a:p>
            <a:pPr lvl="1"/>
            <a:r>
              <a:rPr lang="en-US" dirty="0" smtClean="0"/>
              <a:t>Which benchmarks should be run?</a:t>
            </a:r>
          </a:p>
          <a:p>
            <a:pPr lvl="1"/>
            <a:r>
              <a:rPr lang="en-US" dirty="0" smtClean="0"/>
              <a:t>What should the weights be?</a:t>
            </a:r>
            <a:endParaRPr lang="en-US" dirty="0"/>
          </a:p>
        </p:txBody>
      </p:sp>
    </p:spTree>
    <p:extLst>
      <p:ext uri="{BB962C8B-B14F-4D97-AF65-F5344CB8AC3E}">
        <p14:creationId xmlns="" xmlns:p14="http://schemas.microsoft.com/office/powerpoint/2010/main" val="92235374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61"/>
            <a:ext cx="8229600" cy="973747"/>
          </a:xfrm>
        </p:spPr>
        <p:txBody>
          <a:bodyPr/>
          <a:lstStyle/>
          <a:p>
            <a:r>
              <a:rPr lang="en-US" dirty="0" smtClean="0"/>
              <a:t>Metrics: TGI Example</a:t>
            </a:r>
            <a:endParaRPr lang="en-US" dirty="0"/>
          </a:p>
        </p:txBody>
      </p:sp>
      <p:graphicFrame>
        <p:nvGraphicFramePr>
          <p:cNvPr id="7" name="Content Placeholder 6"/>
          <p:cNvGraphicFramePr>
            <a:graphicFrameLocks noGrp="1"/>
          </p:cNvGraphicFramePr>
          <p:nvPr>
            <p:ph idx="1"/>
            <p:extLst>
              <p:ext uri="{D42A27DB-BD31-4B8C-83A1-F6EECF244321}">
                <p14:modId xmlns="" xmlns:p14="http://schemas.microsoft.com/office/powerpoint/2010/main" val="1805219224"/>
              </p:ext>
            </p:extLst>
          </p:nvPr>
        </p:nvGraphicFramePr>
        <p:xfrm>
          <a:off x="457201" y="1107935"/>
          <a:ext cx="8229600" cy="1752600"/>
        </p:xfrm>
        <a:graphic>
          <a:graphicData uri="http://schemas.openxmlformats.org/drawingml/2006/table">
            <a:tbl>
              <a:tblPr firstRow="1" bandRow="1">
                <a:tableStyleId>{5940675A-B579-460E-94D1-54222C63F5DA}</a:tableStyleId>
              </a:tblPr>
              <a:tblGrid>
                <a:gridCol w="1371600"/>
                <a:gridCol w="1371600"/>
                <a:gridCol w="1371600"/>
                <a:gridCol w="1371600"/>
                <a:gridCol w="1371600"/>
                <a:gridCol w="1371600"/>
              </a:tblGrid>
              <a:tr h="370840">
                <a:tc>
                  <a:txBody>
                    <a:bodyPr/>
                    <a:lstStyle/>
                    <a:p>
                      <a:pPr algn="ctr"/>
                      <a:endParaRPr lang="en-US" dirty="0"/>
                    </a:p>
                  </a:txBody>
                  <a:tcPr/>
                </a:tc>
                <a:tc>
                  <a:txBody>
                    <a:bodyPr/>
                    <a:lstStyle/>
                    <a:p>
                      <a:pPr algn="ctr"/>
                      <a:r>
                        <a:rPr lang="en-US" dirty="0" smtClean="0"/>
                        <a:t>Weight</a:t>
                      </a:r>
                      <a:endParaRPr lang="en-US" dirty="0"/>
                    </a:p>
                  </a:txBody>
                  <a:tcPr/>
                </a:tc>
                <a:tc>
                  <a:txBody>
                    <a:bodyPr/>
                    <a:lstStyle/>
                    <a:p>
                      <a:pPr algn="ctr"/>
                      <a:r>
                        <a:rPr lang="en-US" dirty="0" smtClean="0"/>
                        <a:t>Reference Performance</a:t>
                      </a:r>
                      <a:endParaRPr lang="en-US" dirty="0"/>
                    </a:p>
                  </a:txBody>
                  <a:tcPr/>
                </a:tc>
                <a:tc>
                  <a:txBody>
                    <a:bodyPr/>
                    <a:lstStyle/>
                    <a:p>
                      <a:pPr algn="ctr"/>
                      <a:r>
                        <a:rPr lang="en-US" dirty="0" smtClean="0"/>
                        <a:t>Reference</a:t>
                      </a:r>
                      <a:r>
                        <a:rPr lang="en-US" baseline="0" dirty="0" smtClean="0"/>
                        <a:t> Power</a:t>
                      </a:r>
                      <a:endParaRPr lang="en-US" dirty="0" smtClean="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t>Test Performance</a:t>
                      </a:r>
                    </a:p>
                  </a:txBody>
                  <a:tcPr/>
                </a:tc>
                <a:tc>
                  <a:txBody>
                    <a:bodyPr/>
                    <a:lstStyle/>
                    <a:p>
                      <a:pPr algn="ctr"/>
                      <a:r>
                        <a:rPr lang="en-US" dirty="0" smtClean="0"/>
                        <a:t>Test </a:t>
                      </a:r>
                    </a:p>
                    <a:p>
                      <a:pPr algn="ctr"/>
                      <a:r>
                        <a:rPr lang="en-US" dirty="0" smtClean="0"/>
                        <a:t>Power</a:t>
                      </a:r>
                      <a:endParaRPr lang="en-US" dirty="0"/>
                    </a:p>
                  </a:txBody>
                  <a:tcPr/>
                </a:tc>
              </a:tr>
              <a:tr h="370840">
                <a:tc>
                  <a:txBody>
                    <a:bodyPr/>
                    <a:lstStyle/>
                    <a:p>
                      <a:r>
                        <a:rPr lang="en-US" dirty="0" smtClean="0"/>
                        <a:t>LINPACK</a:t>
                      </a:r>
                      <a:endParaRPr lang="en-US" dirty="0"/>
                    </a:p>
                  </a:txBody>
                  <a:tcPr/>
                </a:tc>
                <a:tc>
                  <a:txBody>
                    <a:bodyPr/>
                    <a:lstStyle/>
                    <a:p>
                      <a:pPr algn="r"/>
                      <a:r>
                        <a:rPr lang="en-US" dirty="0" smtClean="0"/>
                        <a:t>0.50</a:t>
                      </a:r>
                      <a:endParaRPr lang="en-US" dirty="0"/>
                    </a:p>
                  </a:txBody>
                  <a:tcPr/>
                </a:tc>
                <a:tc>
                  <a:txBody>
                    <a:bodyPr/>
                    <a:lstStyle/>
                    <a:p>
                      <a:r>
                        <a:rPr lang="en-US" dirty="0" smtClean="0"/>
                        <a:t>66</a:t>
                      </a:r>
                      <a:r>
                        <a:rPr lang="en-US" baseline="0" dirty="0" smtClean="0"/>
                        <a:t> </a:t>
                      </a:r>
                      <a:r>
                        <a:rPr lang="en-US" baseline="0" dirty="0" err="1" smtClean="0"/>
                        <a:t>Tflop</a:t>
                      </a:r>
                      <a:r>
                        <a:rPr lang="en-US" baseline="0" dirty="0" smtClean="0"/>
                        <a:t>/s</a:t>
                      </a:r>
                      <a:endParaRPr lang="en-US" dirty="0"/>
                    </a:p>
                  </a:txBody>
                  <a:tcPr/>
                </a:tc>
                <a:tc>
                  <a:txBody>
                    <a:bodyPr/>
                    <a:lstStyle/>
                    <a:p>
                      <a:r>
                        <a:rPr lang="en-US" dirty="0" smtClean="0"/>
                        <a:t>814 </a:t>
                      </a:r>
                      <a:r>
                        <a:rPr lang="en-US" dirty="0" err="1" smtClean="0"/>
                        <a:t>KWatt</a:t>
                      </a:r>
                      <a:endParaRPr lang="en-US" dirty="0"/>
                    </a:p>
                  </a:txBody>
                  <a:tcPr/>
                </a:tc>
                <a:tc>
                  <a:txBody>
                    <a:bodyPr/>
                    <a:lstStyle/>
                    <a:p>
                      <a:r>
                        <a:rPr lang="en-US" dirty="0" smtClean="0"/>
                        <a:t>172 </a:t>
                      </a:r>
                      <a:r>
                        <a:rPr lang="en-US" dirty="0" err="1" smtClean="0"/>
                        <a:t>Tflop</a:t>
                      </a:r>
                      <a:r>
                        <a:rPr lang="en-US" dirty="0" smtClean="0"/>
                        <a:t>/s</a:t>
                      </a:r>
                      <a:endParaRPr lang="en-US" dirty="0"/>
                    </a:p>
                  </a:txBody>
                  <a:tcPr/>
                </a:tc>
                <a:tc>
                  <a:txBody>
                    <a:bodyPr/>
                    <a:lstStyle/>
                    <a:p>
                      <a:r>
                        <a:rPr lang="en-US" dirty="0" smtClean="0"/>
                        <a:t>85</a:t>
                      </a:r>
                      <a:r>
                        <a:rPr lang="en-US" baseline="0" dirty="0" smtClean="0"/>
                        <a:t> </a:t>
                      </a:r>
                      <a:r>
                        <a:rPr lang="en-US" baseline="0" dirty="0" err="1" smtClean="0"/>
                        <a:t>KWatt</a:t>
                      </a:r>
                      <a:endParaRPr lang="en-US" dirty="0"/>
                    </a:p>
                  </a:txBody>
                  <a:tcPr/>
                </a:tc>
              </a:tr>
              <a:tr h="370840">
                <a:tc>
                  <a:txBody>
                    <a:bodyPr/>
                    <a:lstStyle/>
                    <a:p>
                      <a:r>
                        <a:rPr lang="en-US" dirty="0" smtClean="0"/>
                        <a:t>FFT</a:t>
                      </a:r>
                      <a:endParaRPr lang="en-US" dirty="0"/>
                    </a:p>
                  </a:txBody>
                  <a:tcPr/>
                </a:tc>
                <a:tc>
                  <a:txBody>
                    <a:bodyPr/>
                    <a:lstStyle/>
                    <a:p>
                      <a:pPr algn="r"/>
                      <a:r>
                        <a:rPr lang="en-US" dirty="0" smtClean="0"/>
                        <a:t>0.25</a:t>
                      </a:r>
                      <a:endParaRPr lang="en-US" dirty="0"/>
                    </a:p>
                  </a:txBody>
                  <a:tcPr/>
                </a:tc>
                <a:tc>
                  <a:txBody>
                    <a:bodyPr/>
                    <a:lstStyle/>
                    <a:p>
                      <a:r>
                        <a:rPr lang="en-US" dirty="0" smtClean="0"/>
                        <a:t>63 </a:t>
                      </a:r>
                      <a:r>
                        <a:rPr lang="en-US" dirty="0" err="1" smtClean="0"/>
                        <a:t>Tflop</a:t>
                      </a:r>
                      <a:r>
                        <a:rPr lang="en-US" dirty="0" smtClean="0"/>
                        <a:t>/s</a:t>
                      </a:r>
                      <a:endParaRPr lang="en-US" dirty="0"/>
                    </a:p>
                  </a:txBody>
                  <a:tcPr/>
                </a:tc>
                <a:tc>
                  <a:txBody>
                    <a:bodyPr/>
                    <a:lstStyle/>
                    <a:p>
                      <a:r>
                        <a:rPr lang="en-US" dirty="0" smtClean="0"/>
                        <a:t>790</a:t>
                      </a:r>
                      <a:r>
                        <a:rPr lang="en-US" baseline="0" dirty="0" smtClean="0"/>
                        <a:t> </a:t>
                      </a:r>
                      <a:r>
                        <a:rPr lang="en-US" dirty="0" err="1" smtClean="0"/>
                        <a:t>KWatt</a:t>
                      </a:r>
                      <a:endParaRPr lang="en-US" dirty="0"/>
                    </a:p>
                  </a:txBody>
                  <a:tcPr/>
                </a:tc>
                <a:tc>
                  <a:txBody>
                    <a:bodyPr/>
                    <a:lstStyle/>
                    <a:p>
                      <a:r>
                        <a:rPr lang="en-US" dirty="0" smtClean="0"/>
                        <a:t>150 </a:t>
                      </a:r>
                      <a:r>
                        <a:rPr lang="en-US" dirty="0" err="1" smtClean="0"/>
                        <a:t>Tflop</a:t>
                      </a:r>
                      <a:r>
                        <a:rPr lang="en-US" dirty="0" smtClean="0"/>
                        <a:t>/s</a:t>
                      </a:r>
                      <a:endParaRPr lang="en-US" dirty="0"/>
                    </a:p>
                  </a:txBody>
                  <a:tcPr/>
                </a:tc>
                <a:tc>
                  <a:txBody>
                    <a:bodyPr/>
                    <a:lstStyle/>
                    <a:p>
                      <a:r>
                        <a:rPr lang="en-US" dirty="0" smtClean="0"/>
                        <a:t>82 </a:t>
                      </a:r>
                      <a:r>
                        <a:rPr lang="en-US" dirty="0" err="1" smtClean="0"/>
                        <a:t>KWatt</a:t>
                      </a:r>
                      <a:endParaRPr lang="en-US" dirty="0"/>
                    </a:p>
                  </a:txBody>
                  <a:tcPr/>
                </a:tc>
              </a:tr>
              <a:tr h="370840">
                <a:tc>
                  <a:txBody>
                    <a:bodyPr/>
                    <a:lstStyle/>
                    <a:p>
                      <a:r>
                        <a:rPr lang="en-US" dirty="0" err="1" smtClean="0"/>
                        <a:t>IOzone</a:t>
                      </a:r>
                      <a:r>
                        <a:rPr lang="en-US" dirty="0" smtClean="0"/>
                        <a:t> BW</a:t>
                      </a:r>
                      <a:endParaRPr lang="en-US" dirty="0"/>
                    </a:p>
                  </a:txBody>
                  <a:tcPr/>
                </a:tc>
                <a:tc>
                  <a:txBody>
                    <a:bodyPr/>
                    <a:lstStyle/>
                    <a:p>
                      <a:pPr algn="r"/>
                      <a:r>
                        <a:rPr lang="en-US" dirty="0" smtClean="0"/>
                        <a:t>0.25</a:t>
                      </a:r>
                      <a:endParaRPr lang="en-US" dirty="0"/>
                    </a:p>
                  </a:txBody>
                  <a:tcPr/>
                </a:tc>
                <a:tc>
                  <a:txBody>
                    <a:bodyPr/>
                    <a:lstStyle/>
                    <a:p>
                      <a:r>
                        <a:rPr lang="en-US" dirty="0" smtClean="0"/>
                        <a:t>15</a:t>
                      </a:r>
                      <a:r>
                        <a:rPr lang="en-US" baseline="0" dirty="0" smtClean="0"/>
                        <a:t> GB/s</a:t>
                      </a:r>
                      <a:endParaRPr lang="en-US" dirty="0"/>
                    </a:p>
                  </a:txBody>
                  <a:tcPr/>
                </a:tc>
                <a:tc>
                  <a:txBody>
                    <a:bodyPr/>
                    <a:lstStyle/>
                    <a:p>
                      <a:r>
                        <a:rPr lang="en-US" dirty="0" smtClean="0"/>
                        <a:t>621</a:t>
                      </a:r>
                      <a:r>
                        <a:rPr lang="en-US" baseline="0" dirty="0" smtClean="0"/>
                        <a:t> </a:t>
                      </a:r>
                      <a:r>
                        <a:rPr lang="en-US" dirty="0" err="1" smtClean="0"/>
                        <a:t>KWatt</a:t>
                      </a:r>
                      <a:endParaRPr lang="en-US" dirty="0"/>
                    </a:p>
                  </a:txBody>
                  <a:tcPr/>
                </a:tc>
                <a:tc>
                  <a:txBody>
                    <a:bodyPr/>
                    <a:lstStyle/>
                    <a:p>
                      <a:r>
                        <a:rPr lang="en-US" dirty="0" smtClean="0"/>
                        <a:t>10 GB/s</a:t>
                      </a:r>
                      <a:endParaRPr lang="en-US" dirty="0"/>
                    </a:p>
                  </a:txBody>
                  <a:tcPr/>
                </a:tc>
                <a:tc>
                  <a:txBody>
                    <a:bodyPr/>
                    <a:lstStyle/>
                    <a:p>
                      <a:r>
                        <a:rPr lang="en-US" dirty="0" smtClean="0"/>
                        <a:t>70 </a:t>
                      </a:r>
                      <a:r>
                        <a:rPr lang="en-US" dirty="0" err="1" smtClean="0"/>
                        <a:t>KWatt</a:t>
                      </a:r>
                      <a:endParaRPr lang="en-US" dirty="0"/>
                    </a:p>
                  </a:txBody>
                  <a:tcPr/>
                </a:tc>
              </a:tr>
            </a:tbl>
          </a:graphicData>
        </a:graphic>
      </p:graphicFrame>
      <p:pic>
        <p:nvPicPr>
          <p:cNvPr id="8" name="Picture 7"/>
          <p:cNvPicPr>
            <a:picLocks noChangeAspect="1"/>
          </p:cNvPicPr>
          <p:nvPr/>
        </p:nvPicPr>
        <p:blipFill>
          <a:blip r:embed="rId3"/>
          <a:stretch>
            <a:fillRect/>
          </a:stretch>
        </p:blipFill>
        <p:spPr>
          <a:xfrm>
            <a:off x="1147736" y="2999943"/>
            <a:ext cx="2652114" cy="710876"/>
          </a:xfrm>
          <a:prstGeom prst="rect">
            <a:avLst/>
          </a:prstGeom>
        </p:spPr>
      </p:pic>
      <p:graphicFrame>
        <p:nvGraphicFramePr>
          <p:cNvPr id="9" name="Content Placeholder 6"/>
          <p:cNvGraphicFramePr>
            <a:graphicFrameLocks noGrp="1"/>
          </p:cNvGraphicFramePr>
          <p:nvPr>
            <p:ph idx="1"/>
            <p:extLst>
              <p:ext uri="{D42A27DB-BD31-4B8C-83A1-F6EECF244321}">
                <p14:modId xmlns="" xmlns:p14="http://schemas.microsoft.com/office/powerpoint/2010/main" val="3621688646"/>
              </p:ext>
            </p:extLst>
          </p:nvPr>
        </p:nvGraphicFramePr>
        <p:xfrm>
          <a:off x="82824" y="3828305"/>
          <a:ext cx="4435686" cy="1752600"/>
        </p:xfrm>
        <a:graphic>
          <a:graphicData uri="http://schemas.openxmlformats.org/drawingml/2006/table">
            <a:tbl>
              <a:tblPr firstRow="1" bandRow="1">
                <a:tableStyleId>{5940675A-B579-460E-94D1-54222C63F5DA}</a:tableStyleId>
              </a:tblPr>
              <a:tblGrid>
                <a:gridCol w="1478562"/>
                <a:gridCol w="1478562"/>
                <a:gridCol w="1478562"/>
              </a:tblGrid>
              <a:tr h="370840">
                <a:tc>
                  <a:txBody>
                    <a:bodyPr/>
                    <a:lstStyle/>
                    <a:p>
                      <a:pPr algn="ctr"/>
                      <a:endParaRPr lang="en-US" dirty="0"/>
                    </a:p>
                  </a:txBody>
                  <a:tcPr/>
                </a:tc>
                <a:tc>
                  <a:txBody>
                    <a:bodyPr/>
                    <a:lstStyle/>
                    <a:p>
                      <a:pPr algn="ctr"/>
                      <a:r>
                        <a:rPr lang="en-US" dirty="0" smtClean="0"/>
                        <a:t>Reference Energy Eff.</a:t>
                      </a:r>
                      <a:endParaRPr lang="en-US" dirty="0"/>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t>Test </a:t>
                      </a:r>
                    </a:p>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t>Energy Eff.</a:t>
                      </a:r>
                    </a:p>
                  </a:txBody>
                  <a:tcPr/>
                </a:tc>
              </a:tr>
              <a:tr h="370840">
                <a:tc>
                  <a:txBody>
                    <a:bodyPr/>
                    <a:lstStyle/>
                    <a:p>
                      <a:r>
                        <a:rPr lang="en-US" dirty="0" smtClean="0"/>
                        <a:t>LINPACK</a:t>
                      </a:r>
                      <a:endParaRPr lang="en-US" dirty="0"/>
                    </a:p>
                  </a:txBody>
                  <a:tcPr/>
                </a:tc>
                <a:tc>
                  <a:txBody>
                    <a:bodyPr/>
                    <a:lstStyle/>
                    <a:p>
                      <a:pPr algn="r"/>
                      <a:r>
                        <a:rPr lang="en-US" dirty="0" smtClean="0"/>
                        <a:t>66/814 = 0.08</a:t>
                      </a:r>
                      <a:endParaRPr lang="en-US" dirty="0"/>
                    </a:p>
                  </a:txBody>
                  <a:tcPr/>
                </a:tc>
                <a:tc>
                  <a:txBody>
                    <a:bodyPr/>
                    <a:lstStyle/>
                    <a:p>
                      <a:pPr algn="r"/>
                      <a:r>
                        <a:rPr lang="en-US" dirty="0" smtClean="0"/>
                        <a:t>172/85 = 2.02</a:t>
                      </a:r>
                      <a:endParaRPr lang="en-US" dirty="0"/>
                    </a:p>
                  </a:txBody>
                  <a:tcPr/>
                </a:tc>
              </a:tr>
              <a:tr h="370840">
                <a:tc>
                  <a:txBody>
                    <a:bodyPr/>
                    <a:lstStyle/>
                    <a:p>
                      <a:r>
                        <a:rPr lang="en-US" dirty="0" smtClean="0"/>
                        <a:t>FFT</a:t>
                      </a:r>
                      <a:endParaRPr lang="en-US" dirty="0"/>
                    </a:p>
                  </a:txBody>
                  <a:tcPr/>
                </a:tc>
                <a:tc>
                  <a:txBody>
                    <a:bodyPr/>
                    <a:lstStyle/>
                    <a:p>
                      <a:pPr algn="r"/>
                      <a:r>
                        <a:rPr lang="en-US" dirty="0" smtClean="0"/>
                        <a:t>63/790 = 0.08</a:t>
                      </a:r>
                      <a:endParaRPr lang="en-US" dirty="0"/>
                    </a:p>
                  </a:txBody>
                  <a:tcPr/>
                </a:tc>
                <a:tc>
                  <a:txBody>
                    <a:bodyPr/>
                    <a:lstStyle/>
                    <a:p>
                      <a:pPr algn="r"/>
                      <a:r>
                        <a:rPr lang="en-US" dirty="0" smtClean="0"/>
                        <a:t>150/82 = 1.83</a:t>
                      </a:r>
                      <a:endParaRPr lang="en-US" dirty="0"/>
                    </a:p>
                  </a:txBody>
                  <a:tcPr/>
                </a:tc>
              </a:tr>
              <a:tr h="370840">
                <a:tc>
                  <a:txBody>
                    <a:bodyPr/>
                    <a:lstStyle/>
                    <a:p>
                      <a:r>
                        <a:rPr lang="en-US" dirty="0" err="1" smtClean="0"/>
                        <a:t>IOzone</a:t>
                      </a:r>
                      <a:endParaRPr lang="en-US" dirty="0"/>
                    </a:p>
                  </a:txBody>
                  <a:tcPr/>
                </a:tc>
                <a:tc>
                  <a:txBody>
                    <a:bodyPr/>
                    <a:lstStyle/>
                    <a:p>
                      <a:pPr algn="r"/>
                      <a:r>
                        <a:rPr lang="en-US" dirty="0" smtClean="0"/>
                        <a:t>15/621 = 0.02</a:t>
                      </a:r>
                      <a:endParaRPr lang="en-US" dirty="0"/>
                    </a:p>
                  </a:txBody>
                  <a:tcPr/>
                </a:tc>
                <a:tc>
                  <a:txBody>
                    <a:bodyPr/>
                    <a:lstStyle/>
                    <a:p>
                      <a:pPr algn="r"/>
                      <a:r>
                        <a:rPr lang="en-US" dirty="0" smtClean="0"/>
                        <a:t>10/70 = 0.14</a:t>
                      </a:r>
                      <a:endParaRPr lang="en-US" dirty="0"/>
                    </a:p>
                  </a:txBody>
                  <a:tcPr/>
                </a:tc>
              </a:tr>
            </a:tbl>
          </a:graphicData>
        </a:graphic>
      </p:graphicFrame>
      <p:pic>
        <p:nvPicPr>
          <p:cNvPr id="11" name="Picture 10"/>
          <p:cNvPicPr>
            <a:picLocks noChangeAspect="1"/>
          </p:cNvPicPr>
          <p:nvPr/>
        </p:nvPicPr>
        <p:blipFill>
          <a:blip r:embed="rId4"/>
          <a:stretch>
            <a:fillRect/>
          </a:stretch>
        </p:blipFill>
        <p:spPr>
          <a:xfrm>
            <a:off x="5012002" y="2952117"/>
            <a:ext cx="1659932" cy="696100"/>
          </a:xfrm>
          <a:prstGeom prst="rect">
            <a:avLst/>
          </a:prstGeom>
        </p:spPr>
      </p:pic>
      <p:pic>
        <p:nvPicPr>
          <p:cNvPr id="12" name="Picture 11"/>
          <p:cNvPicPr>
            <a:picLocks noChangeAspect="1"/>
          </p:cNvPicPr>
          <p:nvPr/>
        </p:nvPicPr>
        <p:blipFill>
          <a:blip r:embed="rId5"/>
          <a:stretch>
            <a:fillRect/>
          </a:stretch>
        </p:blipFill>
        <p:spPr>
          <a:xfrm>
            <a:off x="7088355" y="3051905"/>
            <a:ext cx="1917606" cy="557444"/>
          </a:xfrm>
          <a:prstGeom prst="rect">
            <a:avLst/>
          </a:prstGeom>
        </p:spPr>
      </p:pic>
      <p:sp>
        <p:nvSpPr>
          <p:cNvPr id="13" name="TextBox 12"/>
          <p:cNvSpPr txBox="1"/>
          <p:nvPr/>
        </p:nvSpPr>
        <p:spPr>
          <a:xfrm>
            <a:off x="2421412" y="5723819"/>
            <a:ext cx="4301177" cy="461665"/>
          </a:xfrm>
          <a:prstGeom prst="rect">
            <a:avLst/>
          </a:prstGeom>
          <a:noFill/>
        </p:spPr>
        <p:txBody>
          <a:bodyPr wrap="none" rtlCol="0">
            <a:spAutoFit/>
          </a:bodyPr>
          <a:lstStyle/>
          <a:p>
            <a:r>
              <a:rPr lang="en-US" dirty="0" smtClean="0"/>
              <a:t>Final TGI for </a:t>
            </a:r>
            <a:r>
              <a:rPr lang="en-US" dirty="0"/>
              <a:t>test system: 20.1</a:t>
            </a:r>
          </a:p>
        </p:txBody>
      </p:sp>
      <p:graphicFrame>
        <p:nvGraphicFramePr>
          <p:cNvPr id="14" name="Table 13"/>
          <p:cNvGraphicFramePr>
            <a:graphicFrameLocks noGrp="1"/>
          </p:cNvGraphicFramePr>
          <p:nvPr>
            <p:extLst>
              <p:ext uri="{D42A27DB-BD31-4B8C-83A1-F6EECF244321}">
                <p14:modId xmlns="" xmlns:p14="http://schemas.microsoft.com/office/powerpoint/2010/main" val="2814868874"/>
              </p:ext>
            </p:extLst>
          </p:nvPr>
        </p:nvGraphicFramePr>
        <p:xfrm>
          <a:off x="4960237" y="3817734"/>
          <a:ext cx="1730101" cy="1750179"/>
        </p:xfrm>
        <a:graphic>
          <a:graphicData uri="http://schemas.openxmlformats.org/drawingml/2006/table">
            <a:tbl>
              <a:tblPr firstRow="1" bandRow="1">
                <a:tableStyleId>{5940675A-B579-460E-94D1-54222C63F5DA}</a:tableStyleId>
              </a:tblPr>
              <a:tblGrid>
                <a:gridCol w="1730101"/>
              </a:tblGrid>
              <a:tr h="615765">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t>REE</a:t>
                      </a:r>
                    </a:p>
                  </a:txBody>
                  <a:tcPr/>
                </a:tc>
              </a:tr>
              <a:tr h="378138">
                <a:tc>
                  <a:txBody>
                    <a:bodyPr/>
                    <a:lstStyle/>
                    <a:p>
                      <a:r>
                        <a:rPr lang="en-US" dirty="0" smtClean="0"/>
                        <a:t>2.02/0.08=25.25</a:t>
                      </a:r>
                      <a:endParaRPr lang="en-US" dirty="0"/>
                    </a:p>
                  </a:txBody>
                  <a:tcPr/>
                </a:tc>
              </a:tr>
              <a:tr h="378138">
                <a:tc>
                  <a:txBody>
                    <a:bodyPr/>
                    <a:lstStyle/>
                    <a:p>
                      <a:r>
                        <a:rPr lang="en-US" dirty="0" smtClean="0"/>
                        <a:t>1.83/0.08=22.88</a:t>
                      </a:r>
                    </a:p>
                  </a:txBody>
                  <a:tcPr/>
                </a:tc>
              </a:tr>
              <a:tr h="378138">
                <a:tc>
                  <a:txBody>
                    <a:bodyPr/>
                    <a:lstStyle/>
                    <a:p>
                      <a:r>
                        <a:rPr lang="en-US" dirty="0" smtClean="0"/>
                        <a:t>0.14/0.02=7</a:t>
                      </a:r>
                      <a:endParaRPr lang="en-US" dirty="0"/>
                    </a:p>
                  </a:txBody>
                  <a:tcPr/>
                </a:tc>
              </a:tr>
            </a:tbl>
          </a:graphicData>
        </a:graphic>
      </p:graphicFrame>
      <p:graphicFrame>
        <p:nvGraphicFramePr>
          <p:cNvPr id="15" name="Table 14"/>
          <p:cNvGraphicFramePr>
            <a:graphicFrameLocks noGrp="1"/>
          </p:cNvGraphicFramePr>
          <p:nvPr>
            <p:extLst>
              <p:ext uri="{D42A27DB-BD31-4B8C-83A1-F6EECF244321}">
                <p14:modId xmlns="" xmlns:p14="http://schemas.microsoft.com/office/powerpoint/2010/main" val="1199954744"/>
              </p:ext>
            </p:extLst>
          </p:nvPr>
        </p:nvGraphicFramePr>
        <p:xfrm>
          <a:off x="7045791" y="3795290"/>
          <a:ext cx="1960169" cy="1734858"/>
        </p:xfrm>
        <a:graphic>
          <a:graphicData uri="http://schemas.openxmlformats.org/drawingml/2006/table">
            <a:tbl>
              <a:tblPr firstRow="1" bandRow="1">
                <a:tableStyleId>{5940675A-B579-460E-94D1-54222C63F5DA}</a:tableStyleId>
              </a:tblPr>
              <a:tblGrid>
                <a:gridCol w="1960169"/>
              </a:tblGrid>
              <a:tr h="622338">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t>Weighted</a:t>
                      </a:r>
                      <a:r>
                        <a:rPr lang="en-US" baseline="0" dirty="0" smtClean="0"/>
                        <a:t> Score</a:t>
                      </a:r>
                      <a:endParaRPr lang="en-US" dirty="0" smtClean="0"/>
                    </a:p>
                  </a:txBody>
                  <a:tcPr/>
                </a:tc>
              </a:tr>
              <a:tr h="370840">
                <a:tc>
                  <a:txBody>
                    <a:bodyPr/>
                    <a:lstStyle/>
                    <a:p>
                      <a:r>
                        <a:rPr lang="en-US" dirty="0" smtClean="0"/>
                        <a:t>0.50*25.25=12.63</a:t>
                      </a:r>
                      <a:endParaRPr lang="en-US" dirty="0"/>
                    </a:p>
                  </a:txBody>
                  <a:tcPr/>
                </a:tc>
              </a:tr>
              <a:tr h="370840">
                <a:tc>
                  <a:txBody>
                    <a:bodyPr/>
                    <a:lstStyle/>
                    <a:p>
                      <a:r>
                        <a:rPr lang="en-US" dirty="0" smtClean="0"/>
                        <a:t>0.25*22.88=5.72</a:t>
                      </a:r>
                    </a:p>
                  </a:txBody>
                  <a:tcPr/>
                </a:tc>
              </a:tr>
              <a:tr h="370840">
                <a:tc>
                  <a:txBody>
                    <a:bodyPr/>
                    <a:lstStyle/>
                    <a:p>
                      <a:r>
                        <a:rPr lang="en-US" dirty="0" smtClean="0"/>
                        <a:t>0.25*</a:t>
                      </a:r>
                      <a:r>
                        <a:rPr lang="en-US" baseline="0" dirty="0" smtClean="0"/>
                        <a:t>  </a:t>
                      </a:r>
                      <a:r>
                        <a:rPr lang="en-US" dirty="0" smtClean="0"/>
                        <a:t>7.00=1.75</a:t>
                      </a:r>
                      <a:endParaRPr lang="en-US" dirty="0"/>
                    </a:p>
                  </a:txBody>
                  <a:tcPr/>
                </a:tc>
              </a:tr>
            </a:tbl>
          </a:graphicData>
        </a:graphic>
      </p:graphicFrame>
    </p:spTree>
    <p:extLst>
      <p:ext uri="{BB962C8B-B14F-4D97-AF65-F5344CB8AC3E}">
        <p14:creationId xmlns="" xmlns:p14="http://schemas.microsoft.com/office/powerpoint/2010/main" val="41769192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5045"/>
            <a:ext cx="8229600" cy="973747"/>
          </a:xfrm>
        </p:spPr>
        <p:txBody>
          <a:bodyPr/>
          <a:lstStyle/>
          <a:p>
            <a:r>
              <a:rPr lang="en-US" smtClean="0"/>
              <a:t>Workloads</a:t>
            </a:r>
            <a:endParaRPr lang="en-US" dirty="0"/>
          </a:p>
        </p:txBody>
      </p:sp>
      <p:sp>
        <p:nvSpPr>
          <p:cNvPr id="3" name="Content Placeholder 2"/>
          <p:cNvSpPr>
            <a:spLocks noGrp="1"/>
          </p:cNvSpPr>
          <p:nvPr>
            <p:ph idx="1"/>
          </p:nvPr>
        </p:nvSpPr>
        <p:spPr>
          <a:xfrm>
            <a:off x="457200" y="1211978"/>
            <a:ext cx="8229600" cy="5358641"/>
          </a:xfrm>
        </p:spPr>
        <p:txBody>
          <a:bodyPr>
            <a:normAutofit/>
          </a:bodyPr>
          <a:lstStyle/>
          <a:p>
            <a:r>
              <a:rPr lang="en-US" dirty="0" smtClean="0"/>
              <a:t>What benchmarks should we use?</a:t>
            </a:r>
          </a:p>
          <a:p>
            <a:r>
              <a:rPr lang="en-US" dirty="0" smtClean="0"/>
              <a:t>LINPACK is the current, but contested, choice</a:t>
            </a:r>
          </a:p>
          <a:p>
            <a:r>
              <a:rPr lang="en-US" dirty="0" smtClean="0"/>
              <a:t>Alternatives?</a:t>
            </a:r>
          </a:p>
          <a:p>
            <a:pPr lvl="1"/>
            <a:r>
              <a:rPr lang="en-US" dirty="0" err="1" smtClean="0"/>
              <a:t>SPECpower</a:t>
            </a:r>
            <a:r>
              <a:rPr lang="en-US" dirty="0" smtClean="0"/>
              <a:t>?  HPCC?  Neither are really appropriate</a:t>
            </a:r>
          </a:p>
          <a:p>
            <a:r>
              <a:rPr lang="en-US" dirty="0" smtClean="0"/>
              <a:t>Green Benchmark Suite (</a:t>
            </a:r>
            <a:r>
              <a:rPr lang="en-US" dirty="0" err="1" smtClean="0"/>
              <a:t>GBench</a:t>
            </a:r>
            <a:r>
              <a:rPr lang="en-US" dirty="0" smtClean="0"/>
              <a:t>)</a:t>
            </a:r>
          </a:p>
          <a:p>
            <a:pPr lvl="1"/>
            <a:r>
              <a:rPr lang="en-US" dirty="0" smtClean="0"/>
              <a:t>Suite of benchmarks for evaluating energy efficiency</a:t>
            </a:r>
          </a:p>
          <a:p>
            <a:pPr lvl="2"/>
            <a:r>
              <a:rPr lang="en-US" dirty="0" smtClean="0"/>
              <a:t>Include benchmarks that evaluate subsystems most critical for scientific computing</a:t>
            </a:r>
          </a:p>
          <a:p>
            <a:pPr lvl="1"/>
            <a:r>
              <a:rPr lang="en-US" dirty="0" smtClean="0"/>
              <a:t>Start with high-performance LINPACK (HPL), the de facto benchmark in high-performance computing.</a:t>
            </a:r>
          </a:p>
          <a:p>
            <a:pPr lvl="2"/>
            <a:r>
              <a:rPr lang="en-US" dirty="0" smtClean="0"/>
              <a:t>Why do we always test systems at full load (</a:t>
            </a:r>
            <a:r>
              <a:rPr lang="en-US" i="1" dirty="0" smtClean="0"/>
              <a:t>a la </a:t>
            </a:r>
            <a:r>
              <a:rPr lang="en-US" dirty="0" smtClean="0"/>
              <a:t>LINPACK)?</a:t>
            </a:r>
            <a:endParaRPr lang="en-US" dirty="0"/>
          </a:p>
        </p:txBody>
      </p:sp>
    </p:spTree>
    <p:extLst>
      <p:ext uri="{BB962C8B-B14F-4D97-AF65-F5344CB8AC3E}">
        <p14:creationId xmlns="" xmlns:p14="http://schemas.microsoft.com/office/powerpoint/2010/main" val="180876705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Workloads:  LV-LINPACK</a:t>
            </a:r>
            <a:endParaRPr lang="en-US" dirty="0"/>
          </a:p>
        </p:txBody>
      </p:sp>
      <p:sp>
        <p:nvSpPr>
          <p:cNvPr id="3" name="Content Placeholder 2"/>
          <p:cNvSpPr>
            <a:spLocks noGrp="1"/>
          </p:cNvSpPr>
          <p:nvPr>
            <p:ph idx="1"/>
          </p:nvPr>
        </p:nvSpPr>
        <p:spPr/>
        <p:txBody>
          <a:bodyPr/>
          <a:lstStyle/>
          <a:p>
            <a:r>
              <a:rPr lang="en-US" dirty="0" smtClean="0">
                <a:cs typeface="Calibri"/>
              </a:rPr>
              <a:t>Computers typically hit best efficiency at 100% load</a:t>
            </a:r>
            <a:endParaRPr lang="en-US" dirty="0">
              <a:cs typeface="Calibri"/>
            </a:endParaRPr>
          </a:p>
          <a:p>
            <a:pPr lvl="1"/>
            <a:r>
              <a:rPr lang="en-US" dirty="0" smtClean="0">
                <a:cs typeface="Calibri"/>
              </a:rPr>
              <a:t>How many real workloads hit 100%?</a:t>
            </a:r>
          </a:p>
          <a:p>
            <a:pPr lvl="1"/>
            <a:endParaRPr lang="en-US" dirty="0" smtClean="0">
              <a:cs typeface="Calibri"/>
            </a:endParaRPr>
          </a:p>
          <a:p>
            <a:r>
              <a:rPr lang="en-US" dirty="0" smtClean="0">
                <a:cs typeface="Calibri"/>
              </a:rPr>
              <a:t>Load</a:t>
            </a:r>
            <a:r>
              <a:rPr lang="en-US" dirty="0">
                <a:cs typeface="Calibri"/>
              </a:rPr>
              <a:t>-Varying LINPACK (LV-LINPACK)</a:t>
            </a:r>
          </a:p>
          <a:p>
            <a:pPr lvl="1"/>
            <a:r>
              <a:rPr lang="en-US" dirty="0">
                <a:solidFill>
                  <a:srgbClr val="636463"/>
                </a:solidFill>
                <a:cs typeface="Calibri"/>
              </a:rPr>
              <a:t>Part of </a:t>
            </a:r>
            <a:r>
              <a:rPr lang="en-US" dirty="0" err="1">
                <a:solidFill>
                  <a:srgbClr val="636463"/>
                </a:solidFill>
                <a:cs typeface="Calibri"/>
              </a:rPr>
              <a:t>GBench</a:t>
            </a:r>
            <a:endParaRPr lang="en-US" dirty="0">
              <a:solidFill>
                <a:srgbClr val="636463"/>
              </a:solidFill>
              <a:cs typeface="Calibri"/>
            </a:endParaRPr>
          </a:p>
          <a:p>
            <a:pPr lvl="1"/>
            <a:r>
              <a:rPr lang="en-US" dirty="0">
                <a:solidFill>
                  <a:srgbClr val="636463"/>
                </a:solidFill>
                <a:cs typeface="Calibri"/>
              </a:rPr>
              <a:t>Tests the system under different levels of </a:t>
            </a:r>
            <a:r>
              <a:rPr lang="en-US" dirty="0" smtClean="0">
                <a:solidFill>
                  <a:srgbClr val="636463"/>
                </a:solidFill>
                <a:cs typeface="Calibri"/>
              </a:rPr>
              <a:t>workload</a:t>
            </a:r>
          </a:p>
          <a:p>
            <a:pPr lvl="1"/>
            <a:r>
              <a:rPr lang="en-US" dirty="0" smtClean="0">
                <a:solidFill>
                  <a:srgbClr val="636463"/>
                </a:solidFill>
                <a:cs typeface="Calibri"/>
              </a:rPr>
              <a:t>Showcases the </a:t>
            </a:r>
            <a:r>
              <a:rPr lang="en-US" dirty="0" smtClean="0">
                <a:solidFill>
                  <a:schemeClr val="accent2"/>
                </a:solidFill>
                <a:cs typeface="Calibri"/>
              </a:rPr>
              <a:t>energy proportionality</a:t>
            </a:r>
            <a:r>
              <a:rPr lang="en-US" dirty="0" smtClean="0">
                <a:solidFill>
                  <a:srgbClr val="636463"/>
                </a:solidFill>
                <a:cs typeface="Calibri"/>
              </a:rPr>
              <a:t> of a system</a:t>
            </a:r>
            <a:endParaRPr lang="en-US" dirty="0">
              <a:solidFill>
                <a:srgbClr val="636463"/>
              </a:solidFill>
              <a:cs typeface="Calibri"/>
            </a:endParaRPr>
          </a:p>
          <a:p>
            <a:endParaRPr lang="en-US" dirty="0"/>
          </a:p>
        </p:txBody>
      </p:sp>
    </p:spTree>
    <p:extLst>
      <p:ext uri="{BB962C8B-B14F-4D97-AF65-F5344CB8AC3E}">
        <p14:creationId xmlns="" xmlns:p14="http://schemas.microsoft.com/office/powerpoint/2010/main" val="383609264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a:xfrm>
            <a:off x="357563" y="1245228"/>
            <a:ext cx="8482819" cy="4880936"/>
          </a:xfrm>
        </p:spPr>
        <p:txBody>
          <a:bodyPr>
            <a:normAutofit fontScale="92500" lnSpcReduction="10000"/>
          </a:bodyPr>
          <a:lstStyle/>
          <a:p>
            <a:r>
              <a:rPr lang="en-US" dirty="0" smtClean="0"/>
              <a:t>The Green500</a:t>
            </a:r>
          </a:p>
          <a:p>
            <a:pPr lvl="1"/>
            <a:r>
              <a:rPr lang="en-US" dirty="0" smtClean="0"/>
              <a:t>Raise awareness of energy efficiency in the consciousness of the supercomputing community.</a:t>
            </a:r>
          </a:p>
          <a:p>
            <a:r>
              <a:rPr lang="en-US" dirty="0"/>
              <a:t>Energy</a:t>
            </a:r>
            <a:r>
              <a:rPr lang="en-US" dirty="0" smtClean="0"/>
              <a:t> Efficiency of Supercomputers</a:t>
            </a:r>
          </a:p>
          <a:p>
            <a:pPr lvl="1"/>
            <a:r>
              <a:rPr lang="en-US" dirty="0" smtClean="0"/>
              <a:t>Top end of list improving </a:t>
            </a:r>
            <a:r>
              <a:rPr lang="en-US" i="1" dirty="0" smtClean="0"/>
              <a:t>exponentially</a:t>
            </a:r>
          </a:p>
          <a:p>
            <a:pPr lvl="1">
              <a:buNone/>
            </a:pPr>
            <a:r>
              <a:rPr lang="en-US" dirty="0" smtClean="0"/>
              <a:t> 			… the rest of the list only improving </a:t>
            </a:r>
            <a:r>
              <a:rPr lang="en-US" i="1" dirty="0" smtClean="0"/>
              <a:t>linearly</a:t>
            </a:r>
            <a:r>
              <a:rPr lang="en-US" dirty="0" smtClean="0"/>
              <a:t>.</a:t>
            </a:r>
          </a:p>
          <a:p>
            <a:r>
              <a:rPr lang="en-US" dirty="0" smtClean="0"/>
              <a:t>Continuing Efforts in </a:t>
            </a:r>
            <a:r>
              <a:rPr lang="en-US" i="1" dirty="0" smtClean="0"/>
              <a:t>Metrics</a:t>
            </a:r>
            <a:r>
              <a:rPr lang="en-US" dirty="0" smtClean="0"/>
              <a:t>, </a:t>
            </a:r>
            <a:r>
              <a:rPr lang="en-US" i="1" dirty="0" smtClean="0"/>
              <a:t>Methodologies</a:t>
            </a:r>
            <a:r>
              <a:rPr lang="en-US" dirty="0" smtClean="0"/>
              <a:t>, and </a:t>
            </a:r>
            <a:r>
              <a:rPr lang="en-US" i="1" dirty="0" smtClean="0"/>
              <a:t>Workloads</a:t>
            </a:r>
          </a:p>
          <a:p>
            <a:pPr lvl="1"/>
            <a:r>
              <a:rPr lang="en-US" dirty="0" smtClean="0"/>
              <a:t>Collaboration between EE HPC WG, Green Grid, TOP500, and Green500</a:t>
            </a:r>
          </a:p>
          <a:p>
            <a:r>
              <a:rPr lang="en-US" dirty="0" err="1" smtClean="0"/>
              <a:t>Exascale</a:t>
            </a:r>
            <a:r>
              <a:rPr lang="en-US" dirty="0" smtClean="0"/>
              <a:t> computing in 100 MW or even 67 MW appears feasible if our current trend in energy efficiency continues.</a:t>
            </a:r>
          </a:p>
          <a:p>
            <a:pPr lvl="1"/>
            <a:r>
              <a:rPr lang="en-US" dirty="0" smtClean="0">
                <a:solidFill>
                  <a:srgbClr val="636463"/>
                </a:solidFill>
              </a:rPr>
              <a:t>20 MW, on the other hand, will require a major outlier</a:t>
            </a:r>
          </a:p>
        </p:txBody>
      </p:sp>
    </p:spTree>
    <p:extLst>
      <p:ext uri="{BB962C8B-B14F-4D97-AF65-F5344CB8AC3E}">
        <p14:creationId xmlns="" xmlns:p14="http://schemas.microsoft.com/office/powerpoint/2010/main" val="17774170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graphicFrame>
        <p:nvGraphicFramePr>
          <p:cNvPr id="4" name="Content Placeholder 3"/>
          <p:cNvGraphicFramePr>
            <a:graphicFrameLocks noGrp="1"/>
          </p:cNvGraphicFramePr>
          <p:nvPr>
            <p:ph idx="1"/>
            <p:extLst>
              <p:ext uri="{D42A27DB-BD31-4B8C-83A1-F6EECF244321}">
                <p14:modId xmlns="" xmlns:p14="http://schemas.microsoft.com/office/powerpoint/2010/main" val="1840088647"/>
              </p:ext>
            </p:extLst>
          </p:nvPr>
        </p:nvGraphicFramePr>
        <p:xfrm>
          <a:off x="457200" y="1328962"/>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 xmlns:p14="http://schemas.microsoft.com/office/powerpoint/2010/main" val="1941271491"/>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	</a:t>
            </a:r>
            <a:endParaRPr lang="en-US" dirty="0"/>
          </a:p>
        </p:txBody>
      </p:sp>
      <p:sp>
        <p:nvSpPr>
          <p:cNvPr id="3" name="Content Placeholder 2"/>
          <p:cNvSpPr>
            <a:spLocks noGrp="1"/>
          </p:cNvSpPr>
          <p:nvPr>
            <p:ph idx="1"/>
          </p:nvPr>
        </p:nvSpPr>
        <p:spPr/>
        <p:txBody>
          <a:bodyPr>
            <a:normAutofit/>
          </a:bodyPr>
          <a:lstStyle/>
          <a:p>
            <a:r>
              <a:rPr lang="en-US" dirty="0" smtClean="0">
                <a:solidFill>
                  <a:srgbClr val="72B536"/>
                </a:solidFill>
              </a:rPr>
              <a:t>Green Supercomputing:  A Brief History</a:t>
            </a:r>
          </a:p>
          <a:p>
            <a:pPr lvl="1"/>
            <a:r>
              <a:rPr lang="en-US" dirty="0" smtClean="0">
                <a:solidFill>
                  <a:srgbClr val="636463"/>
                </a:solidFill>
              </a:rPr>
              <a:t>Motivation, History, and Evolution</a:t>
            </a:r>
          </a:p>
          <a:p>
            <a:r>
              <a:rPr lang="en-US" dirty="0" smtClean="0"/>
              <a:t>Green500 Trends </a:t>
            </a:r>
          </a:p>
          <a:p>
            <a:r>
              <a:rPr lang="en-US" dirty="0">
                <a:latin typeface="Calibri" pitchFamily="-112" charset="0"/>
              </a:rPr>
              <a:t>Projections Toward </a:t>
            </a:r>
            <a:r>
              <a:rPr lang="en-US" dirty="0" err="1">
                <a:latin typeface="Calibri" pitchFamily="-112" charset="0"/>
              </a:rPr>
              <a:t>Exascale</a:t>
            </a:r>
            <a:endParaRPr lang="en-US" dirty="0">
              <a:latin typeface="Calibri" pitchFamily="-112" charset="0"/>
            </a:endParaRPr>
          </a:p>
          <a:p>
            <a:r>
              <a:rPr lang="en-US" dirty="0" smtClean="0"/>
              <a:t>Setting Trends for Energy-Efficient Supercomputing</a:t>
            </a:r>
          </a:p>
          <a:p>
            <a:pPr lvl="1"/>
            <a:r>
              <a:rPr lang="en-US" dirty="0" smtClean="0">
                <a:solidFill>
                  <a:srgbClr val="636463"/>
                </a:solidFill>
              </a:rPr>
              <a:t>Methodologies</a:t>
            </a:r>
          </a:p>
          <a:p>
            <a:pPr lvl="1"/>
            <a:r>
              <a:rPr lang="en-US" dirty="0" smtClean="0">
                <a:solidFill>
                  <a:srgbClr val="636463"/>
                </a:solidFill>
              </a:rPr>
              <a:t>Metrics</a:t>
            </a:r>
          </a:p>
          <a:p>
            <a:pPr lvl="1"/>
            <a:r>
              <a:rPr lang="en-US" dirty="0" smtClean="0">
                <a:solidFill>
                  <a:srgbClr val="636463"/>
                </a:solidFill>
              </a:rPr>
              <a:t>Workloads</a:t>
            </a:r>
          </a:p>
          <a:p>
            <a:r>
              <a:rPr lang="en-US" dirty="0" smtClean="0"/>
              <a:t>Conclusions</a:t>
            </a:r>
          </a:p>
          <a:p>
            <a:pPr>
              <a:buNone/>
            </a:pPr>
            <a:endParaRPr lang="en-US" dirty="0"/>
          </a:p>
        </p:txBody>
      </p:sp>
    </p:spTree>
  </p:cSld>
  <p:clrMapOvr>
    <a:masterClrMapping/>
  </p:clrMapOvr>
  <mc:AlternateContent xmlns:mc="http://schemas.openxmlformats.org/markup-compatibility/2006">
    <mc:Choice xmlns=""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US" dirty="0" smtClean="0">
                <a:latin typeface="Calibri" pitchFamily="-84" charset="0"/>
              </a:rPr>
              <a:t>Why Be </a:t>
            </a:r>
            <a:r>
              <a:rPr lang="en-US" dirty="0" smtClean="0">
                <a:solidFill>
                  <a:srgbClr val="33CC33"/>
                </a:solidFill>
                <a:latin typeface="Calibri" pitchFamily="-84" charset="0"/>
              </a:rPr>
              <a:t>Green</a:t>
            </a:r>
            <a:r>
              <a:rPr lang="en-US" dirty="0" smtClean="0">
                <a:latin typeface="Calibri" pitchFamily="-84" charset="0"/>
              </a:rPr>
              <a:t>?</a:t>
            </a:r>
            <a:endParaRPr lang="en-US" dirty="0" smtClean="0">
              <a:solidFill>
                <a:srgbClr val="33CC33"/>
              </a:solidFill>
              <a:latin typeface="Calibri" pitchFamily="-84" charset="0"/>
            </a:endParaRPr>
          </a:p>
        </p:txBody>
      </p:sp>
      <p:pic>
        <p:nvPicPr>
          <p:cNvPr id="23556" name="Content Placeholder 5" descr="090525-HPPAC-Green500-Paper 2.png"/>
          <p:cNvPicPr>
            <a:picLocks noChangeAspect="1"/>
          </p:cNvPicPr>
          <p:nvPr/>
        </p:nvPicPr>
        <p:blipFill>
          <a:blip r:embed="rId3"/>
          <a:srcRect l="12236" t="9091" r="50591" b="66367"/>
          <a:stretch>
            <a:fillRect/>
          </a:stretch>
        </p:blipFill>
        <p:spPr bwMode="auto">
          <a:xfrm>
            <a:off x="458985" y="1786431"/>
            <a:ext cx="4564063" cy="3900487"/>
          </a:xfrm>
          <a:prstGeom prst="rect">
            <a:avLst/>
          </a:prstGeom>
          <a:noFill/>
          <a:ln w="9525">
            <a:noFill/>
            <a:miter lim="800000"/>
            <a:headEnd/>
            <a:tailEnd/>
          </a:ln>
        </p:spPr>
      </p:pic>
      <p:sp>
        <p:nvSpPr>
          <p:cNvPr id="23557" name="Oval 7"/>
          <p:cNvSpPr>
            <a:spLocks noChangeArrowheads="1"/>
          </p:cNvSpPr>
          <p:nvPr/>
        </p:nvSpPr>
        <p:spPr bwMode="auto">
          <a:xfrm>
            <a:off x="4040385" y="3870447"/>
            <a:ext cx="304800" cy="304800"/>
          </a:xfrm>
          <a:prstGeom prst="ellipse">
            <a:avLst/>
          </a:prstGeom>
          <a:noFill/>
          <a:ln w="28575">
            <a:solidFill>
              <a:srgbClr val="FF0000"/>
            </a:solidFill>
            <a:round/>
            <a:headEnd/>
            <a:tailEnd/>
          </a:ln>
        </p:spPr>
        <p:txBody>
          <a:bodyPr>
            <a:prstTxWarp prst="textNoShape">
              <a:avLst/>
            </a:prstTxWarp>
          </a:bodyPr>
          <a:lstStyle/>
          <a:p>
            <a:pPr eaLnBrk="0" hangingPunct="0"/>
            <a:endParaRPr lang="en-US"/>
          </a:p>
        </p:txBody>
      </p:sp>
      <p:sp>
        <p:nvSpPr>
          <p:cNvPr id="23558" name="TextBox 6"/>
          <p:cNvSpPr txBox="1">
            <a:spLocks noChangeArrowheads="1"/>
          </p:cNvSpPr>
          <p:nvPr/>
        </p:nvSpPr>
        <p:spPr bwMode="auto">
          <a:xfrm>
            <a:off x="3252985" y="1932110"/>
            <a:ext cx="1320800" cy="261937"/>
          </a:xfrm>
          <a:prstGeom prst="rect">
            <a:avLst/>
          </a:prstGeom>
          <a:noFill/>
          <a:ln w="9525">
            <a:noFill/>
            <a:miter lim="800000"/>
            <a:headEnd/>
            <a:tailEnd/>
          </a:ln>
        </p:spPr>
        <p:txBody>
          <a:bodyPr wrap="none">
            <a:prstTxWarp prst="textNoShape">
              <a:avLst/>
            </a:prstTxWarp>
            <a:spAutoFit/>
          </a:bodyPr>
          <a:lstStyle/>
          <a:p>
            <a:r>
              <a:rPr lang="en-US" sz="1100"/>
              <a:t>Source: C. Belady</a:t>
            </a:r>
          </a:p>
        </p:txBody>
      </p:sp>
      <p:sp>
        <p:nvSpPr>
          <p:cNvPr id="8" name="Rectangle 7"/>
          <p:cNvSpPr/>
          <p:nvPr/>
        </p:nvSpPr>
        <p:spPr>
          <a:xfrm>
            <a:off x="5151107" y="4588965"/>
            <a:ext cx="3701601" cy="928459"/>
          </a:xfrm>
          <a:prstGeom prst="rect">
            <a:avLst/>
          </a:prstGeom>
        </p:spPr>
        <p:txBody>
          <a:bodyPr wrap="square">
            <a:spAutoFit/>
          </a:bodyPr>
          <a:lstStyle/>
          <a:p>
            <a:pPr>
              <a:lnSpc>
                <a:spcPct val="90000"/>
              </a:lnSpc>
            </a:pPr>
            <a:r>
              <a:rPr lang="en-US" sz="2000" dirty="0" smtClean="0">
                <a:latin typeface="Calibri" pitchFamily="-84" charset="0"/>
              </a:rPr>
              <a:t>In 2008, the annual “Energy” cost for a 1U server in a data center surpassed its purchase cost.</a:t>
            </a:r>
            <a:endParaRPr lang="en-US" sz="2000" dirty="0">
              <a:latin typeface="Calibri" pitchFamily="-84" charset="0"/>
            </a:endParaRPr>
          </a:p>
        </p:txBody>
      </p:sp>
      <p:sp>
        <p:nvSpPr>
          <p:cNvPr id="9" name="Rectangle 8"/>
          <p:cNvSpPr/>
          <p:nvPr/>
        </p:nvSpPr>
        <p:spPr>
          <a:xfrm>
            <a:off x="5153811" y="3245104"/>
            <a:ext cx="3919074" cy="928459"/>
          </a:xfrm>
          <a:prstGeom prst="rect">
            <a:avLst/>
          </a:prstGeom>
        </p:spPr>
        <p:txBody>
          <a:bodyPr wrap="square">
            <a:spAutoFit/>
          </a:bodyPr>
          <a:lstStyle/>
          <a:p>
            <a:pPr>
              <a:lnSpc>
                <a:spcPct val="90000"/>
              </a:lnSpc>
            </a:pPr>
            <a:r>
              <a:rPr lang="en-US" sz="2000" dirty="0" smtClean="0">
                <a:latin typeface="Calibri" pitchFamily="-84" charset="0"/>
              </a:rPr>
              <a:t>In 2004, the annual “Infrastructure” cost for a 1U server in a data center surpassed its purchase cost.</a:t>
            </a:r>
            <a:endParaRPr lang="en-US" sz="2000" dirty="0">
              <a:latin typeface="Calibri" pitchFamily="-84" charset="0"/>
            </a:endParaRPr>
          </a:p>
        </p:txBody>
      </p:sp>
      <p:sp>
        <p:nvSpPr>
          <p:cNvPr id="10" name="Rectangle 9"/>
          <p:cNvSpPr/>
          <p:nvPr/>
        </p:nvSpPr>
        <p:spPr>
          <a:xfrm>
            <a:off x="5166138" y="1765627"/>
            <a:ext cx="3711231" cy="1205458"/>
          </a:xfrm>
          <a:prstGeom prst="rect">
            <a:avLst/>
          </a:prstGeom>
        </p:spPr>
        <p:txBody>
          <a:bodyPr wrap="square">
            <a:spAutoFit/>
          </a:bodyPr>
          <a:lstStyle/>
          <a:p>
            <a:pPr>
              <a:lnSpc>
                <a:spcPct val="90000"/>
              </a:lnSpc>
            </a:pPr>
            <a:r>
              <a:rPr lang="en-US" sz="2000" dirty="0" smtClean="0">
                <a:latin typeface="Calibri" pitchFamily="-84" charset="0"/>
              </a:rPr>
              <a:t>In 2001, the combined annual cost of “Infrastructure &amp; Energy” for a 1U server surpassed its purchase cost.</a:t>
            </a:r>
            <a:endParaRPr lang="en-US" sz="2000" dirty="0">
              <a:latin typeface="Calibri" pitchFamily="-84" charset="0"/>
            </a:endParaRPr>
          </a:p>
        </p:txBody>
      </p:sp>
      <p:sp>
        <p:nvSpPr>
          <p:cNvPr id="11" name="Oval 7"/>
          <p:cNvSpPr>
            <a:spLocks noChangeArrowheads="1"/>
          </p:cNvSpPr>
          <p:nvPr/>
        </p:nvSpPr>
        <p:spPr bwMode="auto">
          <a:xfrm>
            <a:off x="2592585" y="3870447"/>
            <a:ext cx="296752" cy="296752"/>
          </a:xfrm>
          <a:prstGeom prst="ellipse">
            <a:avLst/>
          </a:prstGeom>
          <a:noFill/>
          <a:ln w="28575">
            <a:solidFill>
              <a:srgbClr val="FF0000"/>
            </a:solidFill>
            <a:round/>
            <a:headEnd/>
            <a:tailEnd/>
          </a:ln>
        </p:spPr>
        <p:txBody>
          <a:bodyPr>
            <a:prstTxWarp prst="textNoShape">
              <a:avLst/>
            </a:prstTxWarp>
          </a:bodyPr>
          <a:lstStyle/>
          <a:p>
            <a:pPr eaLnBrk="0" hangingPunct="0"/>
            <a:endParaRPr lang="en-US"/>
          </a:p>
        </p:txBody>
      </p:sp>
      <p:sp>
        <p:nvSpPr>
          <p:cNvPr id="12" name="Oval 7"/>
          <p:cNvSpPr>
            <a:spLocks noChangeArrowheads="1"/>
          </p:cNvSpPr>
          <p:nvPr/>
        </p:nvSpPr>
        <p:spPr bwMode="auto">
          <a:xfrm>
            <a:off x="3101325" y="3870447"/>
            <a:ext cx="304800" cy="304800"/>
          </a:xfrm>
          <a:prstGeom prst="ellipse">
            <a:avLst/>
          </a:prstGeom>
          <a:noFill/>
          <a:ln w="28575">
            <a:solidFill>
              <a:srgbClr val="FF0000"/>
            </a:solidFill>
            <a:round/>
            <a:headEnd/>
            <a:tailEnd/>
          </a:ln>
        </p:spPr>
        <p:txBody>
          <a:bodyPr>
            <a:prstTxWarp prst="textNoShape">
              <a:avLst/>
            </a:prstTxWarp>
          </a:bodyPr>
          <a:lstStyle/>
          <a:p>
            <a:pPr eaLnBrk="0" hangingPunct="0"/>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1271" y="380557"/>
            <a:ext cx="8407773" cy="867594"/>
          </a:xfrm>
        </p:spPr>
        <p:txBody>
          <a:bodyPr>
            <a:normAutofit fontScale="90000"/>
          </a:bodyPr>
          <a:lstStyle/>
          <a:p>
            <a:r>
              <a:rPr lang="en-US" sz="2400" dirty="0" smtClean="0"/>
              <a:t>Brief History:</a:t>
            </a:r>
            <a:br>
              <a:rPr lang="en-US" sz="2400" dirty="0" smtClean="0"/>
            </a:br>
            <a:r>
              <a:rPr lang="en-US" dirty="0" smtClean="0"/>
              <a:t>From Green Destiny to The </a:t>
            </a:r>
            <a:r>
              <a:rPr lang="en-US" i="1" dirty="0" smtClean="0">
                <a:solidFill>
                  <a:schemeClr val="accent2"/>
                </a:solidFill>
              </a:rPr>
              <a:t>Green500</a:t>
            </a:r>
            <a:r>
              <a:rPr lang="en-US" dirty="0" smtClean="0">
                <a:solidFill>
                  <a:schemeClr val="accent2"/>
                </a:solidFill>
              </a:rPr>
              <a:t> </a:t>
            </a:r>
            <a:r>
              <a:rPr lang="en-US" dirty="0" smtClean="0"/>
              <a:t>List</a:t>
            </a:r>
            <a:endParaRPr lang="en-US" dirty="0"/>
          </a:p>
        </p:txBody>
      </p:sp>
      <p:sp>
        <p:nvSpPr>
          <p:cNvPr id="3" name="Content Placeholder 2"/>
          <p:cNvSpPr>
            <a:spLocks noGrp="1"/>
          </p:cNvSpPr>
          <p:nvPr>
            <p:ph idx="1"/>
          </p:nvPr>
        </p:nvSpPr>
        <p:spPr>
          <a:xfrm>
            <a:off x="685800" y="1523557"/>
            <a:ext cx="7772400" cy="5051328"/>
          </a:xfrm>
        </p:spPr>
        <p:txBody>
          <a:bodyPr>
            <a:normAutofit fontScale="85000" lnSpcReduction="10000"/>
          </a:bodyPr>
          <a:lstStyle/>
          <a:p>
            <a:pPr>
              <a:lnSpc>
                <a:spcPct val="110000"/>
              </a:lnSpc>
              <a:spcBef>
                <a:spcPts val="400"/>
              </a:spcBef>
            </a:pPr>
            <a:r>
              <a:rPr lang="en-US" dirty="0" smtClean="0">
                <a:solidFill>
                  <a:schemeClr val="accent5"/>
                </a:solidFill>
              </a:rPr>
              <a:t>2/2002:  </a:t>
            </a:r>
            <a:r>
              <a:rPr lang="en-US" dirty="0" smtClean="0"/>
              <a:t>Green Destiny (</a:t>
            </a:r>
            <a:r>
              <a:rPr lang="en-US" sz="1800" u="sng" dirty="0" smtClean="0">
                <a:solidFill>
                  <a:schemeClr val="accent3"/>
                </a:solidFill>
              </a:rPr>
              <a:t>http://sss.lanl.gov</a:t>
            </a:r>
            <a:r>
              <a:rPr lang="en-US" sz="1800" dirty="0" smtClean="0">
                <a:solidFill>
                  <a:schemeClr val="accent3"/>
                </a:solidFill>
              </a:rPr>
              <a:t>/ </a:t>
            </a:r>
            <a:r>
              <a:rPr lang="en-US" sz="1800" b="1" dirty="0" smtClean="0"/>
              <a:t>→ </a:t>
            </a:r>
            <a:r>
              <a:rPr lang="en-US" sz="1800" u="sng" dirty="0" smtClean="0">
                <a:solidFill>
                  <a:srgbClr val="49789B"/>
                </a:solidFill>
              </a:rPr>
              <a:t>http://sss.cs.vt.edu</a:t>
            </a:r>
            <a:r>
              <a:rPr lang="en-US" sz="1800" dirty="0" smtClean="0">
                <a:solidFill>
                  <a:srgbClr val="49789B"/>
                </a:solidFill>
              </a:rPr>
              <a:t>/</a:t>
            </a:r>
            <a:r>
              <a:rPr lang="en-US" dirty="0" smtClean="0"/>
              <a:t>)</a:t>
            </a:r>
          </a:p>
          <a:p>
            <a:pPr marL="782638" lvl="1">
              <a:lnSpc>
                <a:spcPct val="110000"/>
              </a:lnSpc>
              <a:spcBef>
                <a:spcPts val="400"/>
              </a:spcBef>
            </a:pPr>
            <a:r>
              <a:rPr lang="en-US" dirty="0" smtClean="0">
                <a:solidFill>
                  <a:srgbClr val="636463"/>
                </a:solidFill>
              </a:rPr>
              <a:t>“Honey, I Shrunk the Beowulf!” </a:t>
            </a:r>
            <a:r>
              <a:rPr lang="en-US" i="1" dirty="0" smtClean="0">
                <a:solidFill>
                  <a:srgbClr val="636463"/>
                </a:solidFill>
              </a:rPr>
              <a:t>31st Int’l Conf. on Parallel Processing</a:t>
            </a:r>
            <a:r>
              <a:rPr lang="en-US" dirty="0" smtClean="0">
                <a:solidFill>
                  <a:srgbClr val="636463"/>
                </a:solidFill>
              </a:rPr>
              <a:t>, August 2002.</a:t>
            </a:r>
          </a:p>
          <a:p>
            <a:pPr>
              <a:lnSpc>
                <a:spcPct val="110000"/>
              </a:lnSpc>
              <a:spcBef>
                <a:spcPts val="400"/>
              </a:spcBef>
            </a:pPr>
            <a:r>
              <a:rPr lang="en-US" dirty="0" smtClean="0">
                <a:solidFill>
                  <a:srgbClr val="4BACC6"/>
                </a:solidFill>
              </a:rPr>
              <a:t>4/2005:  </a:t>
            </a:r>
            <a:r>
              <a:rPr lang="en-US" dirty="0" smtClean="0"/>
              <a:t>Workshop on High-Performance, Power-Aware Computing</a:t>
            </a:r>
          </a:p>
          <a:p>
            <a:pPr marL="782638" lvl="1">
              <a:lnSpc>
                <a:spcPct val="110000"/>
              </a:lnSpc>
              <a:spcBef>
                <a:spcPts val="400"/>
              </a:spcBef>
            </a:pPr>
            <a:r>
              <a:rPr lang="en-US" dirty="0" smtClean="0"/>
              <a:t>Keynote address generates initial discussion for </a:t>
            </a:r>
            <a:r>
              <a:rPr lang="en-US" dirty="0" smtClean="0">
                <a:solidFill>
                  <a:srgbClr val="72B536"/>
                </a:solidFill>
              </a:rPr>
              <a:t>Green500 </a:t>
            </a:r>
            <a:r>
              <a:rPr lang="en-US" dirty="0" smtClean="0">
                <a:solidFill>
                  <a:srgbClr val="636463"/>
                </a:solidFill>
              </a:rPr>
              <a:t>List</a:t>
            </a:r>
          </a:p>
          <a:p>
            <a:pPr>
              <a:lnSpc>
                <a:spcPct val="110000"/>
              </a:lnSpc>
              <a:spcBef>
                <a:spcPts val="400"/>
              </a:spcBef>
            </a:pPr>
            <a:r>
              <a:rPr lang="en-US" dirty="0" smtClean="0">
                <a:solidFill>
                  <a:srgbClr val="4BACC6"/>
                </a:solidFill>
              </a:rPr>
              <a:t>4/2006 and 9/2006:  </a:t>
            </a:r>
            <a:r>
              <a:rPr lang="en-US" dirty="0" smtClean="0"/>
              <a:t>Making a Case for a </a:t>
            </a:r>
            <a:r>
              <a:rPr lang="en-US" dirty="0" smtClean="0">
                <a:solidFill>
                  <a:srgbClr val="72B536"/>
                </a:solidFill>
              </a:rPr>
              <a:t>Green500 </a:t>
            </a:r>
            <a:r>
              <a:rPr lang="en-US" dirty="0" smtClean="0"/>
              <a:t>List</a:t>
            </a:r>
          </a:p>
          <a:p>
            <a:pPr marL="782638" lvl="1">
              <a:lnSpc>
                <a:spcPct val="110000"/>
              </a:lnSpc>
              <a:spcBef>
                <a:spcPts val="400"/>
              </a:spcBef>
            </a:pPr>
            <a:r>
              <a:rPr lang="en-US" dirty="0" smtClean="0">
                <a:solidFill>
                  <a:srgbClr val="636463"/>
                </a:solidFill>
              </a:rPr>
              <a:t>Workshop on High-Performance, Power-Aware Computing</a:t>
            </a:r>
          </a:p>
          <a:p>
            <a:pPr marL="782638" lvl="1">
              <a:lnSpc>
                <a:spcPct val="110000"/>
              </a:lnSpc>
              <a:spcBef>
                <a:spcPts val="400"/>
              </a:spcBef>
            </a:pPr>
            <a:r>
              <a:rPr lang="en-US" dirty="0" smtClean="0">
                <a:solidFill>
                  <a:srgbClr val="636463"/>
                </a:solidFill>
              </a:rPr>
              <a:t>Jack </a:t>
            </a:r>
            <a:r>
              <a:rPr lang="en-US" dirty="0" err="1" smtClean="0">
                <a:solidFill>
                  <a:srgbClr val="636463"/>
                </a:solidFill>
              </a:rPr>
              <a:t>Dongarra’s</a:t>
            </a:r>
            <a:r>
              <a:rPr lang="en-US" dirty="0" smtClean="0">
                <a:solidFill>
                  <a:srgbClr val="636463"/>
                </a:solidFill>
              </a:rPr>
              <a:t> CCGSC Workshop  “The Final Push”</a:t>
            </a:r>
          </a:p>
          <a:p>
            <a:pPr>
              <a:lnSpc>
                <a:spcPct val="110000"/>
              </a:lnSpc>
              <a:spcBef>
                <a:spcPts val="400"/>
              </a:spcBef>
            </a:pPr>
            <a:r>
              <a:rPr lang="en-US" dirty="0" smtClean="0">
                <a:solidFill>
                  <a:srgbClr val="4BACC6"/>
                </a:solidFill>
              </a:rPr>
              <a:t>11/2006:  </a:t>
            </a:r>
            <a:r>
              <a:rPr lang="en-US" dirty="0" smtClean="0"/>
              <a:t>Launch of </a:t>
            </a:r>
            <a:r>
              <a:rPr lang="en-US" dirty="0" smtClean="0">
                <a:solidFill>
                  <a:srgbClr val="72B536"/>
                </a:solidFill>
              </a:rPr>
              <a:t>Green500 </a:t>
            </a:r>
            <a:r>
              <a:rPr lang="en-US" dirty="0" smtClean="0"/>
              <a:t>Web Site and RFC</a:t>
            </a:r>
          </a:p>
          <a:p>
            <a:pPr marL="782638" lvl="1">
              <a:lnSpc>
                <a:spcPct val="110000"/>
              </a:lnSpc>
              <a:spcBef>
                <a:spcPts val="400"/>
              </a:spcBef>
            </a:pPr>
            <a:r>
              <a:rPr lang="en-US" u="sng" dirty="0" smtClean="0">
                <a:solidFill>
                  <a:srgbClr val="49789B"/>
                </a:solidFill>
              </a:rPr>
              <a:t>http://www.green500.org/</a:t>
            </a:r>
            <a:r>
              <a:rPr lang="en-US" dirty="0" smtClean="0">
                <a:solidFill>
                  <a:srgbClr val="49789B"/>
                </a:solidFill>
              </a:rPr>
              <a:t> </a:t>
            </a:r>
            <a:r>
              <a:rPr lang="en-US" dirty="0" smtClean="0">
                <a:solidFill>
                  <a:srgbClr val="636463"/>
                </a:solidFill>
              </a:rPr>
              <a:t>Generates feedback from hundreds</a:t>
            </a:r>
          </a:p>
          <a:p>
            <a:pPr>
              <a:lnSpc>
                <a:spcPct val="110000"/>
              </a:lnSpc>
              <a:spcBef>
                <a:spcPts val="400"/>
              </a:spcBef>
            </a:pPr>
            <a:r>
              <a:rPr lang="en-US" dirty="0" smtClean="0">
                <a:solidFill>
                  <a:srgbClr val="4BACC6"/>
                </a:solidFill>
              </a:rPr>
              <a:t>11/2007:  </a:t>
            </a:r>
            <a:r>
              <a:rPr lang="en-US" dirty="0" smtClean="0"/>
              <a:t>First </a:t>
            </a:r>
            <a:r>
              <a:rPr lang="en-US" dirty="0" smtClean="0">
                <a:solidFill>
                  <a:srgbClr val="72B536"/>
                </a:solidFill>
              </a:rPr>
              <a:t>Green500 </a:t>
            </a:r>
            <a:r>
              <a:rPr lang="en-US" dirty="0" smtClean="0"/>
              <a:t>List Officially Released</a:t>
            </a:r>
            <a:endParaRPr lang="en-US" dirty="0"/>
          </a:p>
        </p:txBody>
      </p:sp>
    </p:spTree>
  </p:cSld>
  <p:clrMapOvr>
    <a:masterClrMapping/>
  </p:clrMapOvr>
  <mc:AlternateContent xmlns:mc="http://schemas.openxmlformats.org/markup-compatibility/2006">
    <mc:Choice xmlns=""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Evolution of </a:t>
            </a:r>
            <a:r>
              <a:rPr lang="en-US" dirty="0"/>
              <a:t>T</a:t>
            </a:r>
            <a:r>
              <a:rPr lang="en-US" dirty="0" smtClean="0"/>
              <a:t>he </a:t>
            </a:r>
            <a:r>
              <a:rPr lang="en-US" dirty="0" smtClean="0">
                <a:solidFill>
                  <a:srgbClr val="72B536"/>
                </a:solidFill>
              </a:rPr>
              <a:t>Green500</a:t>
            </a:r>
            <a:endParaRPr lang="en-US" dirty="0">
              <a:solidFill>
                <a:srgbClr val="72B536"/>
              </a:solidFill>
            </a:endParaRPr>
          </a:p>
        </p:txBody>
      </p:sp>
      <p:sp>
        <p:nvSpPr>
          <p:cNvPr id="3" name="Content Placeholder 2"/>
          <p:cNvSpPr>
            <a:spLocks noGrp="1"/>
          </p:cNvSpPr>
          <p:nvPr>
            <p:ph idx="1"/>
          </p:nvPr>
        </p:nvSpPr>
        <p:spPr>
          <a:xfrm>
            <a:off x="457199" y="1421572"/>
            <a:ext cx="8399425" cy="4704592"/>
          </a:xfrm>
        </p:spPr>
        <p:txBody>
          <a:bodyPr>
            <a:normAutofit/>
          </a:bodyPr>
          <a:lstStyle/>
          <a:p>
            <a:r>
              <a:rPr lang="en-US" sz="2400" dirty="0" smtClean="0">
                <a:solidFill>
                  <a:srgbClr val="4BACC6"/>
                </a:solidFill>
              </a:rPr>
              <a:t>11/2009:  </a:t>
            </a:r>
            <a:r>
              <a:rPr lang="en-US" sz="2400" dirty="0" smtClean="0"/>
              <a:t>Experimental Lists Created</a:t>
            </a:r>
          </a:p>
          <a:p>
            <a:pPr lvl="1"/>
            <a:r>
              <a:rPr lang="en-US" sz="2000" i="1" dirty="0" smtClean="0"/>
              <a:t>Little Green500:</a:t>
            </a:r>
            <a:r>
              <a:rPr lang="en-US" sz="2000" dirty="0" smtClean="0"/>
              <a:t>  More focus on LINPACK energy efficiency than on LINPACK performance in order to foster innovation</a:t>
            </a:r>
            <a:endParaRPr lang="en-US" sz="1800" dirty="0" smtClean="0"/>
          </a:p>
          <a:p>
            <a:pPr lvl="1"/>
            <a:r>
              <a:rPr lang="en-US" sz="2000" i="1" dirty="0" smtClean="0"/>
              <a:t>HPCC Green500:</a:t>
            </a:r>
            <a:r>
              <a:rPr lang="en-US" sz="2000" dirty="0" smtClean="0"/>
              <a:t>  Alternative workload (i.e., HPC Challenge benchmarks) to evaluate energy efficiency</a:t>
            </a:r>
            <a:endParaRPr lang="en-US" sz="2000" i="1" dirty="0" smtClean="0"/>
          </a:p>
          <a:p>
            <a:pPr lvl="1"/>
            <a:r>
              <a:rPr lang="en-US" sz="2000" i="1" dirty="0" smtClean="0"/>
              <a:t>Open Green500:</a:t>
            </a:r>
            <a:r>
              <a:rPr lang="en-US" sz="2000" dirty="0" smtClean="0"/>
              <a:t>  Enabling of alternative innovative approaches for LINPACK to improve performance and energy efficiency, e.g., mixed precision</a:t>
            </a:r>
          </a:p>
          <a:p>
            <a:r>
              <a:rPr lang="en-US" sz="2400" dirty="0" smtClean="0">
                <a:solidFill>
                  <a:srgbClr val="4BACC6"/>
                </a:solidFill>
              </a:rPr>
              <a:t>11</a:t>
            </a:r>
            <a:r>
              <a:rPr lang="en-US" sz="2400" dirty="0">
                <a:solidFill>
                  <a:srgbClr val="4BACC6"/>
                </a:solidFill>
              </a:rPr>
              <a:t>/</a:t>
            </a:r>
            <a:r>
              <a:rPr lang="en-US" sz="2400" dirty="0" smtClean="0">
                <a:solidFill>
                  <a:srgbClr val="4BACC6"/>
                </a:solidFill>
              </a:rPr>
              <a:t>2010:  </a:t>
            </a:r>
            <a:r>
              <a:rPr lang="en-US" sz="2400" dirty="0" smtClean="0"/>
              <a:t>First Green500 Official Run Rules Released</a:t>
            </a:r>
          </a:p>
          <a:p>
            <a:r>
              <a:rPr lang="en-US" sz="2400" dirty="0">
                <a:solidFill>
                  <a:srgbClr val="4BACC6"/>
                </a:solidFill>
              </a:rPr>
              <a:t>11/</a:t>
            </a:r>
            <a:r>
              <a:rPr lang="en-US" sz="2400" dirty="0" smtClean="0">
                <a:solidFill>
                  <a:srgbClr val="4BACC6"/>
                </a:solidFill>
              </a:rPr>
              <a:t>2010:  </a:t>
            </a:r>
            <a:r>
              <a:rPr lang="en-US" sz="2400" dirty="0" smtClean="0"/>
              <a:t>Open Green500 Merged into Little Green500</a:t>
            </a:r>
          </a:p>
          <a:p>
            <a:r>
              <a:rPr lang="en-US" sz="2400" dirty="0" smtClean="0">
                <a:solidFill>
                  <a:srgbClr val="4BACC6"/>
                </a:solidFill>
              </a:rPr>
              <a:t>6/2011:  </a:t>
            </a:r>
            <a:r>
              <a:rPr lang="en-US" sz="2400" dirty="0" smtClean="0"/>
              <a:t>Collaborations Begin on Methodologies for Measurement of Supercomputer Energy Efficiency</a:t>
            </a:r>
            <a:endParaRPr lang="en-US" sz="2400" dirty="0"/>
          </a:p>
        </p:txBody>
      </p:sp>
    </p:spTree>
    <p:extLst>
      <p:ext uri="{BB962C8B-B14F-4D97-AF65-F5344CB8AC3E}">
        <p14:creationId xmlns="" xmlns:p14="http://schemas.microsoft.com/office/powerpoint/2010/main" val="1958819759"/>
      </p:ext>
    </p:extLst>
  </p:cSld>
  <p:clrMapOvr>
    <a:masterClrMapping/>
  </p:clrMapOvr>
  <mc:AlternateContent xmlns:mc="http://schemas.openxmlformats.org/markup-compatibility/2006">
    <mc:Choice xmlns=""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	</a:t>
            </a:r>
            <a:endParaRPr lang="en-US" dirty="0"/>
          </a:p>
        </p:txBody>
      </p:sp>
      <p:sp>
        <p:nvSpPr>
          <p:cNvPr id="3" name="Content Placeholder 2"/>
          <p:cNvSpPr>
            <a:spLocks noGrp="1"/>
          </p:cNvSpPr>
          <p:nvPr>
            <p:ph idx="1"/>
          </p:nvPr>
        </p:nvSpPr>
        <p:spPr>
          <a:xfrm>
            <a:off x="430557" y="1281758"/>
            <a:ext cx="8229600" cy="4835525"/>
          </a:xfrm>
        </p:spPr>
        <p:txBody>
          <a:bodyPr>
            <a:normAutofit/>
          </a:bodyPr>
          <a:lstStyle/>
          <a:p>
            <a:r>
              <a:rPr lang="en-US" dirty="0" smtClean="0">
                <a:latin typeface="Calibri" pitchFamily="-112" charset="0"/>
              </a:rPr>
              <a:t>Green Supercomputing:  A Brief History</a:t>
            </a:r>
          </a:p>
          <a:p>
            <a:pPr lvl="1"/>
            <a:r>
              <a:rPr lang="en-US" dirty="0" smtClean="0">
                <a:solidFill>
                  <a:srgbClr val="666666"/>
                </a:solidFill>
                <a:latin typeface="Calibri" pitchFamily="-112" charset="0"/>
              </a:rPr>
              <a:t>Motivation, History, and Evolution</a:t>
            </a:r>
          </a:p>
          <a:p>
            <a:r>
              <a:rPr lang="en-US" dirty="0" smtClean="0">
                <a:solidFill>
                  <a:srgbClr val="72B536"/>
                </a:solidFill>
                <a:latin typeface="Calibri" pitchFamily="-112" charset="0"/>
              </a:rPr>
              <a:t>Green500 Trends</a:t>
            </a:r>
          </a:p>
          <a:p>
            <a:r>
              <a:rPr lang="en-US" dirty="0" smtClean="0">
                <a:latin typeface="Calibri" pitchFamily="-112" charset="0"/>
              </a:rPr>
              <a:t>Projections Toward </a:t>
            </a:r>
            <a:r>
              <a:rPr lang="en-US" dirty="0" err="1" smtClean="0">
                <a:latin typeface="Calibri" pitchFamily="-112" charset="0"/>
              </a:rPr>
              <a:t>Exascale</a:t>
            </a:r>
            <a:endParaRPr lang="en-US" dirty="0" smtClean="0">
              <a:latin typeface="Calibri" pitchFamily="-112" charset="0"/>
            </a:endParaRPr>
          </a:p>
          <a:p>
            <a:r>
              <a:rPr lang="en-US" dirty="0" smtClean="0">
                <a:latin typeface="Calibri" pitchFamily="-112" charset="0"/>
              </a:rPr>
              <a:t>Setting Trends for Energy-Efficient Supercomputing</a:t>
            </a:r>
          </a:p>
          <a:p>
            <a:pPr lvl="1"/>
            <a:r>
              <a:rPr lang="en-US" dirty="0" smtClean="0">
                <a:solidFill>
                  <a:srgbClr val="666666"/>
                </a:solidFill>
                <a:latin typeface="Calibri" pitchFamily="-112" charset="0"/>
              </a:rPr>
              <a:t>Methodologies</a:t>
            </a:r>
          </a:p>
          <a:p>
            <a:pPr lvl="1"/>
            <a:r>
              <a:rPr lang="en-US" dirty="0" smtClean="0">
                <a:solidFill>
                  <a:srgbClr val="636463"/>
                </a:solidFill>
                <a:latin typeface="Calibri" pitchFamily="-112" charset="0"/>
              </a:rPr>
              <a:t>Metrics</a:t>
            </a:r>
          </a:p>
          <a:p>
            <a:pPr lvl="1"/>
            <a:r>
              <a:rPr lang="en-US" dirty="0" smtClean="0">
                <a:solidFill>
                  <a:srgbClr val="636463"/>
                </a:solidFill>
                <a:latin typeface="Calibri" pitchFamily="-112" charset="0"/>
              </a:rPr>
              <a:t>Workloads</a:t>
            </a:r>
          </a:p>
          <a:p>
            <a:r>
              <a:rPr lang="en-US" dirty="0" smtClean="0">
                <a:latin typeface="Calibri" pitchFamily="-112" charset="0"/>
              </a:rPr>
              <a:t>Conclusions</a:t>
            </a:r>
          </a:p>
          <a:p>
            <a:pPr>
              <a:buNone/>
            </a:pPr>
            <a:endParaRPr lang="en-US" dirty="0"/>
          </a:p>
        </p:txBody>
      </p:sp>
    </p:spTree>
    <p:extLst>
      <p:ext uri="{BB962C8B-B14F-4D97-AF65-F5344CB8AC3E}">
        <p14:creationId xmlns="" xmlns:p14="http://schemas.microsoft.com/office/powerpoint/2010/main" val="676764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7662" y="246123"/>
            <a:ext cx="7928676" cy="1231900"/>
          </a:xfrm>
        </p:spPr>
        <p:txBody>
          <a:bodyPr>
            <a:normAutofit fontScale="90000"/>
          </a:bodyPr>
          <a:lstStyle/>
          <a:p>
            <a:pPr algn="ctr"/>
            <a:r>
              <a:rPr lang="en-US" dirty="0" smtClean="0"/>
              <a:t>Trends:  How Energy Efficient Are We?</a:t>
            </a:r>
            <a:br>
              <a:rPr lang="en-US" dirty="0" smtClean="0"/>
            </a:br>
            <a:endParaRPr lang="en-US" dirty="0"/>
          </a:p>
        </p:txBody>
      </p:sp>
      <p:pic>
        <p:nvPicPr>
          <p:cNvPr id="6" name="Picture 5"/>
          <p:cNvPicPr>
            <a:picLocks noChangeAspect="1"/>
          </p:cNvPicPr>
          <p:nvPr/>
        </p:nvPicPr>
        <p:blipFill>
          <a:blip r:embed="rId3">
            <a:extLst>
              <a:ext uri="{28A0092B-C50C-407E-A947-70E740481C1C}">
                <a14:useLocalDpi xmlns="" xmlns:a14="http://schemas.microsoft.com/office/drawing/2010/main" val="0"/>
              </a:ext>
            </a:extLst>
          </a:blip>
          <a:stretch>
            <a:fillRect/>
          </a:stretch>
        </p:blipFill>
        <p:spPr>
          <a:xfrm>
            <a:off x="740889" y="810340"/>
            <a:ext cx="7662221" cy="5714077"/>
          </a:xfrm>
          <a:prstGeom prst="rect">
            <a:avLst/>
          </a:prstGeom>
        </p:spPr>
      </p:pic>
    </p:spTree>
    <p:extLst>
      <p:ext uri="{BB962C8B-B14F-4D97-AF65-F5344CB8AC3E}">
        <p14:creationId xmlns="" xmlns:p14="http://schemas.microsoft.com/office/powerpoint/2010/main" val="429378347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9019"/>
            <a:ext cx="8229600" cy="973747"/>
          </a:xfrm>
        </p:spPr>
        <p:txBody>
          <a:bodyPr/>
          <a:lstStyle/>
          <a:p>
            <a:r>
              <a:rPr lang="en-US" dirty="0" smtClean="0"/>
              <a:t>Trends:  What </a:t>
            </a:r>
            <a:r>
              <a:rPr lang="en-US" dirty="0"/>
              <a:t>A</a:t>
            </a:r>
            <a:r>
              <a:rPr lang="en-US" dirty="0" smtClean="0"/>
              <a:t>bout Power (kW)?</a:t>
            </a:r>
            <a:endParaRPr lang="en-US" dirty="0"/>
          </a:p>
        </p:txBody>
      </p:sp>
      <p:pic>
        <p:nvPicPr>
          <p:cNvPr id="4" name="Content Placeholder 3"/>
          <p:cNvPicPr>
            <a:picLocks noGrp="1" noChangeAspect="1"/>
          </p:cNvPicPr>
          <p:nvPr>
            <p:ph idx="1"/>
          </p:nvPr>
        </p:nvPicPr>
        <p:blipFill>
          <a:blip r:embed="rId3">
            <a:extLst>
              <a:ext uri="{28A0092B-C50C-407E-A947-70E740481C1C}">
                <a14:useLocalDpi xmlns="" xmlns:a14="http://schemas.microsoft.com/office/drawing/2010/main" val="0"/>
              </a:ext>
            </a:extLst>
          </a:blip>
          <a:stretch>
            <a:fillRect/>
          </a:stretch>
        </p:blipFill>
        <p:spPr>
          <a:xfrm>
            <a:off x="797181" y="846126"/>
            <a:ext cx="7549638" cy="5662229"/>
          </a:xfrm>
        </p:spPr>
      </p:pic>
    </p:spTree>
    <p:extLst>
      <p:ext uri="{BB962C8B-B14F-4D97-AF65-F5344CB8AC3E}">
        <p14:creationId xmlns="" xmlns:p14="http://schemas.microsoft.com/office/powerpoint/2010/main" val="4144847781"/>
      </p:ext>
    </p:extLst>
  </p:cSld>
  <p:clrMapOvr>
    <a:masterClrMapping/>
  </p:clrMapOvr>
  <p:timing>
    <p:tnLst>
      <p:par>
        <p:cTn id="1" dur="indefinite" restart="never" nodeType="tmRoot"/>
      </p:par>
    </p:tnLst>
  </p:timing>
</p:sld>
</file>

<file path=ppt/theme/theme1.xml><?xml version="1.0" encoding="utf-8"?>
<a:theme xmlns:a="http://schemas.openxmlformats.org/drawingml/2006/main" name="Default Theme">
  <a:themeElements>
    <a:clrScheme name="Custom 2">
      <a:dk1>
        <a:sysClr val="windowText" lastClr="000000"/>
      </a:dk1>
      <a:lt1>
        <a:sysClr val="window" lastClr="FFFFFF"/>
      </a:lt1>
      <a:dk2>
        <a:srgbClr val="1F497D"/>
      </a:dk2>
      <a:lt2>
        <a:srgbClr val="EEECE1"/>
      </a:lt2>
      <a:accent1>
        <a:srgbClr val="636463"/>
      </a:accent1>
      <a:accent2>
        <a:srgbClr val="72B436"/>
      </a:accent2>
      <a:accent3>
        <a:srgbClr val="49789B"/>
      </a:accent3>
      <a:accent4>
        <a:srgbClr val="8064A2"/>
      </a:accent4>
      <a:accent5>
        <a:srgbClr val="4BACC6"/>
      </a:accent5>
      <a:accent6>
        <a:srgbClr val="F79646"/>
      </a:accent6>
      <a:hlink>
        <a:srgbClr val="0000FF"/>
      </a:hlink>
      <a:folHlink>
        <a:srgbClr val="800080"/>
      </a:folHlink>
    </a:clrScheme>
    <a:fontScheme name="Solstice">
      <a:majorFont>
        <a:latin typeface="Gill Sans MT"/>
        <a:ea typeface=""/>
        <a:cs typeface=""/>
        <a:font script="Grek" typeface="Corbel"/>
        <a:font script="Cyrl" typeface="Corbel"/>
        <a:font script="Jpan" typeface="ＭＳ ゴシック"/>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ill Sans MT"/>
        <a:ea typeface=""/>
        <a:cs typeface=""/>
        <a:font script="Grek" typeface="Corbel"/>
        <a:font script="Cyrl" typeface="Corbel"/>
        <a:font script="Jpan" typeface="ＭＳ ゴシック"/>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8516</TotalTime>
  <Words>1930</Words>
  <Application>Microsoft Macintosh PowerPoint</Application>
  <PresentationFormat>On-screen Show (4:3)</PresentationFormat>
  <Paragraphs>305</Paragraphs>
  <Slides>28</Slides>
  <Notes>20</Notes>
  <HiddenSlides>1</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Default Theme</vt:lpstr>
      <vt:lpstr>Escapades to Exascale</vt:lpstr>
      <vt:lpstr>The Ultimate Goal of  “The Green500”</vt:lpstr>
      <vt:lpstr>Agenda </vt:lpstr>
      <vt:lpstr>Why Be Green?</vt:lpstr>
      <vt:lpstr>Brief History: From Green Destiny to The Green500 List</vt:lpstr>
      <vt:lpstr>Evolution of The Green500</vt:lpstr>
      <vt:lpstr>Agenda </vt:lpstr>
      <vt:lpstr>Trends:  How Energy Efficient Are We? </vt:lpstr>
      <vt:lpstr>Trends:  What About Power (kW)?</vt:lpstr>
      <vt:lpstr>Trends in Power:  Max, Mean, Median, Min</vt:lpstr>
      <vt:lpstr>Trends:  Energy vs Performance Efficiency</vt:lpstr>
      <vt:lpstr>Trends in Feature Size</vt:lpstr>
      <vt:lpstr>Agenda </vt:lpstr>
      <vt:lpstr>Exascale Computing Study:  Technology Challenges in Achieving Exascale Systems</vt:lpstr>
      <vt:lpstr>Trends:  From 2009 to 2011 and Beyond</vt:lpstr>
      <vt:lpstr>Trends:  Extrapolating to Exaflop </vt:lpstr>
      <vt:lpstr>Agenda </vt:lpstr>
      <vt:lpstr>Setting Trends for  Energy-Efficient Supercomputing</vt:lpstr>
      <vt:lpstr>Methodologies</vt:lpstr>
      <vt:lpstr>Methodologies:  LINPACK Phases</vt:lpstr>
      <vt:lpstr>Methodologies</vt:lpstr>
      <vt:lpstr>Metrics:  MFLOPS/Watt</vt:lpstr>
      <vt:lpstr>Metrics:  The Green Index</vt:lpstr>
      <vt:lpstr>Metrics: TGI Example</vt:lpstr>
      <vt:lpstr>Workloads</vt:lpstr>
      <vt:lpstr>Workloads:  LV-LINPACK</vt:lpstr>
      <vt:lpstr>Conclusions</vt:lpstr>
      <vt:lpstr>Questions?</vt:lpstr>
    </vt:vector>
  </TitlesOfParts>
  <Company>Virginia Tech</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 Title of Your Research &gt;</dc:title>
  <dc:creator>Wuchun Feng</dc:creator>
  <cp:lastModifiedBy>Pavan Balaji</cp:lastModifiedBy>
  <cp:revision>412</cp:revision>
  <dcterms:created xsi:type="dcterms:W3CDTF">2012-06-17T22:15:16Z</dcterms:created>
  <dcterms:modified xsi:type="dcterms:W3CDTF">2012-06-18T07:52:02Z</dcterms:modified>
</cp:coreProperties>
</file>

<file path=docProps/thumbnail.jpeg>
</file>